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314" r:id="rId2"/>
    <p:sldId id="338" r:id="rId3"/>
    <p:sldId id="321" r:id="rId4"/>
    <p:sldId id="320" r:id="rId5"/>
    <p:sldId id="322" r:id="rId6"/>
    <p:sldId id="323" r:id="rId7"/>
    <p:sldId id="325" r:id="rId8"/>
    <p:sldId id="326" r:id="rId9"/>
    <p:sldId id="337" r:id="rId10"/>
    <p:sldId id="327" r:id="rId11"/>
    <p:sldId id="328" r:id="rId12"/>
    <p:sldId id="331" r:id="rId13"/>
    <p:sldId id="329" r:id="rId14"/>
    <p:sldId id="330" r:id="rId15"/>
    <p:sldId id="332" r:id="rId16"/>
    <p:sldId id="333" r:id="rId17"/>
    <p:sldId id="334" r:id="rId18"/>
    <p:sldId id="335" r:id="rId19"/>
    <p:sldId id="336" r:id="rId2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CC"/>
    <a:srgbClr val="66CCFF"/>
    <a:srgbClr val="FF0000"/>
    <a:srgbClr val="CC99FF"/>
    <a:srgbClr val="FFFF99"/>
    <a:srgbClr val="009900"/>
    <a:srgbClr val="FF9900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75273" autoAdjust="0"/>
  </p:normalViewPr>
  <p:slideViewPr>
    <p:cSldViewPr>
      <p:cViewPr varScale="1">
        <p:scale>
          <a:sx n="52" d="100"/>
          <a:sy n="52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5.xml"/><Relationship Id="rId7" Type="http://schemas.openxmlformats.org/officeDocument/2006/relationships/slide" Target="slides/slide12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8.xml"/><Relationship Id="rId5" Type="http://schemas.openxmlformats.org/officeDocument/2006/relationships/slide" Target="slides/slide7.xml"/><Relationship Id="rId10" Type="http://schemas.openxmlformats.org/officeDocument/2006/relationships/slide" Target="slides/slide16.xml"/><Relationship Id="rId4" Type="http://schemas.openxmlformats.org/officeDocument/2006/relationships/slide" Target="slides/slide6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smtClean="0"/>
            </a:lvl1pPr>
          </a:lstStyle>
          <a:p>
            <a:pPr>
              <a:defRPr/>
            </a:pPr>
            <a:fld id="{9C2043A5-3FF7-4A7D-A779-46C5BF142D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5875" y="0"/>
            <a:ext cx="29845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63588"/>
            <a:ext cx="4989512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3925"/>
            <a:ext cx="49752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845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875" y="9391650"/>
            <a:ext cx="29845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1" smtClean="0"/>
            </a:lvl1pPr>
          </a:lstStyle>
          <a:p>
            <a:pPr>
              <a:defRPr/>
            </a:pPr>
            <a:fld id="{4DA40BDA-94E3-41A1-83F2-0B60C6C922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BDA-94E3-41A1-83F2-0B60C6C922A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42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注意牙齒健康：口腔裏的細菌會利用牙齒表面的食物製造酸性物質，不斷侵蝕牙齒，導致蛀牙。恆齒大約在兒童六歲時開始長出，乳齒漸漸脫落，至</a:t>
            </a:r>
            <a:r>
              <a:rPr lang="en-US" altLang="zh-TW" dirty="0" smtClean="0"/>
              <a:t>12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13</a:t>
            </a:r>
            <a:r>
              <a:rPr lang="zh-TW" altLang="en-US" dirty="0" smtClean="0"/>
              <a:t>歲便全部更換，而恆齒伴隨人一生，並不會再更換。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要避免進食太多糖果，並要在早上、晚上，並在許可的情況下，於正餐後徹底清潔牙齒。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BDA-94E3-41A1-83F2-0B60C6C922A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3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避免影響進食正餐的胃口，建議兒童在正餐之前</a:t>
            </a:r>
            <a:r>
              <a:rPr lang="en-US" altLang="zh-TW" dirty="0" smtClean="0"/>
              <a:t>1.5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小時不吃小食，而小食的分量以小為佳，不多於</a:t>
            </a:r>
            <a:r>
              <a:rPr lang="en-US" altLang="zh-TW" dirty="0" smtClean="0"/>
              <a:t>125</a:t>
            </a:r>
            <a:r>
              <a:rPr lang="zh-TW" altLang="en-US" dirty="0" smtClean="0"/>
              <a:t>千卡。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小食的種類需符合「三低一高」的健康飲食原則，避免高脂、高糖和高鹽的種類，應以天然新鮮的健康小食取替。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BDA-94E3-41A1-83F2-0B60C6C922A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9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須注意「多肉少菜」的飲食習慣對身體的短期及長遠影響，包括便秘、肥胖，及增加患上慢性病的機會，包括糖尿病、心血管疾病和某些癌症。</a:t>
            </a:r>
          </a:p>
          <a:p>
            <a:r>
              <a:rPr lang="en-US" altLang="zh-TW" dirty="0" smtClean="0"/>
              <a:t>-6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12</a:t>
            </a:r>
            <a:r>
              <a:rPr lang="zh-TW" altLang="en-US" dirty="0" smtClean="0"/>
              <a:t>歲兒童每天宜攝取肉類、魚類、蛋類及其代替品</a:t>
            </a:r>
            <a:r>
              <a:rPr lang="en-US" altLang="zh-TW" dirty="0" smtClean="0"/>
              <a:t>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</a:t>
            </a:r>
            <a:r>
              <a:rPr lang="zh-TW" altLang="en-US" dirty="0" smtClean="0"/>
              <a:t>兩（介乎</a:t>
            </a:r>
            <a:r>
              <a:rPr lang="en-US" altLang="zh-TW" dirty="0" smtClean="0"/>
              <a:t>120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200</a:t>
            </a:r>
            <a:r>
              <a:rPr lang="zh-TW" altLang="en-US" dirty="0" smtClean="0"/>
              <a:t>克），配合</a:t>
            </a:r>
            <a:r>
              <a:rPr lang="en-US" altLang="zh-TW" dirty="0" smtClean="0"/>
              <a:t>2</a:t>
            </a:r>
            <a:r>
              <a:rPr lang="zh-TW" altLang="en-US" dirty="0" smtClean="0"/>
              <a:t>份半碗煮熟的蔬菜就比較均衡。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BDA-94E3-41A1-83F2-0B60C6C922A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05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︰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兒童願意進食數種蔬果是均衡飲食的好開始，但需要認識多樣化飲食對均衡營養攝取的重要性。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其實兒童不肯嘗試某種食物或對少吃的食物產生不安的可以理解的，只要兒童和家長給予耐性，勇於嘗試不同種類的蔬果，多試幾次就發覺原來各種蔬果擁有獨特的風味。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-</a:t>
            </a:r>
            <a:r>
              <a:rPr lang="zh-TW" altLang="en-US" dirty="0" smtClean="0"/>
              <a:t>嚴格來說，粟米適宜歸入五穀類，但香港的飲食文化較常將粟米作為配菜、煮湯和做成小食杯，較少作為一餐的主糧，因此在本教材將粟米歸入蔬菜類，有助學生</a:t>
            </a:r>
            <a:r>
              <a:rPr lang="zh-TW" altLang="en-US" smtClean="0"/>
              <a:t>理解。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40BDA-94E3-41A1-83F2-0B60C6C922A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87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fld id="{DB95865E-4E2B-463C-9EA4-D6BB91BF00B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75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505EF-2CE1-43C0-A06E-E41C846A835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6468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216D-9716-4F58-804C-4A5A707DE2E9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1804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E4C792E-FD2F-4806-9B03-18475FDD3D1D}" type="slidenum">
              <a:rPr lang="en-US" altLang="zh-TW" smtClean="0"/>
              <a:pPr>
                <a:defRPr/>
              </a:pPr>
              <a:t>‹#›</a:t>
            </a:fld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548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E157-2085-4D06-88D6-799BE6D16DC8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76919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7534-6B0C-4A48-8735-70FCC02CA29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1346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6C7A-5464-4F5D-B81D-317EFF434891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1977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4887-90BF-40DC-BE91-DDE0EDF47D2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2703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7446-629F-43F6-A73C-1B704CB30FF0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92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B96A-8FBE-4A7D-83EF-7DAA2554E7D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16012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48FE-3A46-46D4-89CD-E9FA50A72F6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34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D58D56-CF83-4FB6-B098-3059BC32F9E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8.wmf"/><Relationship Id="rId3" Type="http://schemas.openxmlformats.org/officeDocument/2006/relationships/image" Target="../media/image7.png"/><Relationship Id="rId7" Type="http://schemas.openxmlformats.org/officeDocument/2006/relationships/image" Target="../media/image21.wmf"/><Relationship Id="rId12" Type="http://schemas.openxmlformats.org/officeDocument/2006/relationships/image" Target="../media/image27.wmf"/><Relationship Id="rId17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wmf"/><Relationship Id="rId5" Type="http://schemas.openxmlformats.org/officeDocument/2006/relationships/image" Target="../media/image8.png"/><Relationship Id="rId15" Type="http://schemas.openxmlformats.org/officeDocument/2006/relationships/image" Target="../media/image32.wmf"/><Relationship Id="rId10" Type="http://schemas.openxmlformats.org/officeDocument/2006/relationships/image" Target="../media/image14.wmf"/><Relationship Id="rId4" Type="http://schemas.microsoft.com/office/2007/relationships/hdphoto" Target="../media/hdphoto1.wdp"/><Relationship Id="rId9" Type="http://schemas.openxmlformats.org/officeDocument/2006/relationships/image" Target="../media/image15.wmf"/><Relationship Id="rId1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7"/>
          <p:cNvSpPr>
            <a:spLocks noChangeArrowheads="1"/>
          </p:cNvSpPr>
          <p:nvPr/>
        </p:nvSpPr>
        <p:spPr bwMode="auto">
          <a:xfrm rot="615358">
            <a:off x="2867531" y="269669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 rot="20751981">
            <a:off x="3982764" y="262066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endParaRPr lang="zh-HK" altLang="en-US" sz="8000" b="1" dirty="0" smtClean="0">
              <a:solidFill>
                <a:srgbClr val="CC66FF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 rot="334861">
            <a:off x="1757316" y="2548913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endParaRPr lang="zh-HK" altLang="en-US" sz="80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 rot="334861">
            <a:off x="5197135" y="261443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 rot="21288933">
            <a:off x="668879" y="262025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endParaRPr lang="zh-HK" altLang="en-US" sz="80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988752" y="784321"/>
            <a:ext cx="2305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 rot="20751981">
            <a:off x="6321612" y="262066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endParaRPr lang="zh-HK" altLang="en-US" sz="8000" b="1" dirty="0" smtClean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5"/>
          <p:cNvSpPr>
            <a:spLocks noChangeArrowheads="1"/>
          </p:cNvSpPr>
          <p:nvPr/>
        </p:nvSpPr>
        <p:spPr bwMode="auto">
          <a:xfrm rot="334861">
            <a:off x="7535983" y="262070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endParaRPr lang="zh-HK" altLang="en-US" sz="8000" b="1" dirty="0" smtClean="0"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9913" y="6021288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808" y="1391507"/>
            <a:ext cx="3511982" cy="49974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TW" altLang="en-US" sz="2800" u="sng" dirty="0" smtClean="0"/>
              <a:t>小聰</a:t>
            </a:r>
            <a:r>
              <a:rPr lang="zh-TW" altLang="en-US" sz="2800" dirty="0" smtClean="0"/>
              <a:t>常因為吃零食，影響進食正餐的胃口（就是早、午、晚餐），而正餐是我們攝取營養的主要來源，沒胃口食正餐，令</a:t>
            </a:r>
            <a:r>
              <a:rPr lang="zh-TW" altLang="en-US" sz="2800" u="sng" dirty="0"/>
              <a:t>小</a:t>
            </a:r>
            <a:r>
              <a:rPr lang="zh-TW" altLang="en-US" sz="2800" u="sng" dirty="0" smtClean="0"/>
              <a:t>聰</a:t>
            </a:r>
            <a:r>
              <a:rPr lang="zh-TW" altLang="en-US" sz="2800" dirty="0" smtClean="0"/>
              <a:t>吃得太少有營養的食物，影響他生長。這是</a:t>
            </a:r>
            <a:r>
              <a:rPr lang="zh-TW" altLang="en-US" sz="2800" u="sng" dirty="0" smtClean="0"/>
              <a:t>小聰</a:t>
            </a:r>
            <a:r>
              <a:rPr lang="zh-TW" altLang="en-US" sz="2800" dirty="0" smtClean="0"/>
              <a:t>的飲食金字塔</a:t>
            </a:r>
            <a:r>
              <a:rPr lang="en-US" altLang="zh-TW" sz="2800" dirty="0" smtClean="0"/>
              <a:t>︰</a:t>
            </a:r>
          </a:p>
        </p:txBody>
      </p: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5334301" y="1405147"/>
            <a:ext cx="3106786" cy="4616141"/>
            <a:chOff x="3984" y="1248"/>
            <a:chExt cx="1681" cy="2514"/>
          </a:xfrm>
        </p:grpSpPr>
        <p:sp>
          <p:nvSpPr>
            <p:cNvPr id="13322" name="AutoShape 4"/>
            <p:cNvSpPr>
              <a:spLocks noChangeArrowheads="1"/>
            </p:cNvSpPr>
            <p:nvPr/>
          </p:nvSpPr>
          <p:spPr bwMode="auto">
            <a:xfrm rot="529785">
              <a:off x="3984" y="1376"/>
              <a:ext cx="1681" cy="923"/>
            </a:xfrm>
            <a:prstGeom prst="triangle">
              <a:avLst>
                <a:gd name="adj" fmla="val 49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13323" name="AutoShape 5"/>
            <p:cNvSpPr>
              <a:spLocks noChangeArrowheads="1"/>
            </p:cNvSpPr>
            <p:nvPr/>
          </p:nvSpPr>
          <p:spPr bwMode="auto">
            <a:xfrm rot="-777004">
              <a:off x="4080" y="2370"/>
              <a:ext cx="624" cy="384"/>
            </a:xfrm>
            <a:prstGeom prst="parallelogram">
              <a:avLst>
                <a:gd name="adj" fmla="val 6348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13324" name="AutoShape 6"/>
            <p:cNvSpPr>
              <a:spLocks noChangeArrowheads="1"/>
            </p:cNvSpPr>
            <p:nvPr/>
          </p:nvSpPr>
          <p:spPr bwMode="auto">
            <a:xfrm rot="-9729757">
              <a:off x="4608" y="2802"/>
              <a:ext cx="624" cy="384"/>
            </a:xfrm>
            <a:custGeom>
              <a:avLst/>
              <a:gdLst>
                <a:gd name="T0" fmla="*/ 16 w 21600"/>
                <a:gd name="T1" fmla="*/ 3 h 21600"/>
                <a:gd name="T2" fmla="*/ 9 w 21600"/>
                <a:gd name="T3" fmla="*/ 7 h 21600"/>
                <a:gd name="T4" fmla="*/ 2 w 21600"/>
                <a:gd name="T5" fmla="*/ 3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42 w 21600"/>
                <a:gd name="T13" fmla="*/ 4725 h 21600"/>
                <a:gd name="T14" fmla="*/ 16858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13325" name="AutoShape 7"/>
            <p:cNvSpPr>
              <a:spLocks noChangeArrowheads="1"/>
            </p:cNvSpPr>
            <p:nvPr/>
          </p:nvSpPr>
          <p:spPr bwMode="auto">
            <a:xfrm rot="-550161">
              <a:off x="4032" y="2802"/>
              <a:ext cx="672" cy="384"/>
            </a:xfrm>
            <a:prstGeom prst="parallelogram">
              <a:avLst>
                <a:gd name="adj" fmla="val 3791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13326" name="AutoShape 8"/>
            <p:cNvSpPr>
              <a:spLocks noChangeArrowheads="1"/>
            </p:cNvSpPr>
            <p:nvPr/>
          </p:nvSpPr>
          <p:spPr bwMode="auto">
            <a:xfrm rot="10693741">
              <a:off x="4032" y="3282"/>
              <a:ext cx="1104" cy="480"/>
            </a:xfrm>
            <a:custGeom>
              <a:avLst/>
              <a:gdLst>
                <a:gd name="T0" fmla="*/ 53 w 21600"/>
                <a:gd name="T1" fmla="*/ 5 h 21600"/>
                <a:gd name="T2" fmla="*/ 28 w 21600"/>
                <a:gd name="T3" fmla="*/ 11 h 21600"/>
                <a:gd name="T4" fmla="*/ 3 w 21600"/>
                <a:gd name="T5" fmla="*/ 5 h 21600"/>
                <a:gd name="T6" fmla="*/ 2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2970 h 21600"/>
                <a:gd name="T14" fmla="*/ 18626 w 21600"/>
                <a:gd name="T15" fmla="*/ 18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58" y="21600"/>
                  </a:lnTo>
                  <a:lnTo>
                    <a:pt x="1924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13327" name="AutoShape 9"/>
            <p:cNvSpPr>
              <a:spLocks noChangeArrowheads="1"/>
            </p:cNvSpPr>
            <p:nvPr/>
          </p:nvSpPr>
          <p:spPr bwMode="auto">
            <a:xfrm rot="-10217050">
              <a:off x="4560" y="2368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pic>
          <p:nvPicPr>
            <p:cNvPr id="13328" name="Picture 10" descr="C:\WINDOWS\Application Data\Microsoft\Media Catalog\Downloaded Clips\cl5c\j0232479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" y="1248"/>
              <a:ext cx="761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1" descr="C:\WINDOWS\Application Data\Microsoft\Media Catalog\Downloaded Clips\cl56\j0215796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1701"/>
              <a:ext cx="6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1831"/>
              <a:ext cx="60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文字方塊 1"/>
          <p:cNvSpPr txBox="1">
            <a:spLocks noChangeArrowheads="1"/>
          </p:cNvSpPr>
          <p:nvPr/>
        </p:nvSpPr>
        <p:spPr bwMode="auto">
          <a:xfrm>
            <a:off x="6797224" y="5496198"/>
            <a:ext cx="260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穀物類</a:t>
            </a:r>
            <a:endParaRPr lang="zh-HK" altLang="en-US" dirty="0"/>
          </a:p>
        </p:txBody>
      </p:sp>
      <p:sp>
        <p:nvSpPr>
          <p:cNvPr id="20" name="文字方塊 12"/>
          <p:cNvSpPr txBox="1">
            <a:spLocks noChangeArrowheads="1"/>
          </p:cNvSpPr>
          <p:nvPr/>
        </p:nvSpPr>
        <p:spPr bwMode="auto">
          <a:xfrm>
            <a:off x="4686120" y="4326729"/>
            <a:ext cx="932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蔬菜類</a:t>
            </a:r>
            <a:endParaRPr lang="zh-HK" altLang="en-US" dirty="0"/>
          </a:p>
        </p:txBody>
      </p:sp>
      <p:sp>
        <p:nvSpPr>
          <p:cNvPr id="21" name="文字方塊 13"/>
          <p:cNvSpPr txBox="1">
            <a:spLocks noChangeArrowheads="1"/>
          </p:cNvSpPr>
          <p:nvPr/>
        </p:nvSpPr>
        <p:spPr bwMode="auto">
          <a:xfrm>
            <a:off x="4720266" y="3381122"/>
            <a:ext cx="954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奶品類</a:t>
            </a:r>
            <a:endParaRPr lang="zh-HK" altLang="en-US" dirty="0"/>
          </a:p>
        </p:txBody>
      </p:sp>
      <p:sp>
        <p:nvSpPr>
          <p:cNvPr id="22" name="文字方塊 14"/>
          <p:cNvSpPr txBox="1">
            <a:spLocks noChangeArrowheads="1"/>
          </p:cNvSpPr>
          <p:nvPr/>
        </p:nvSpPr>
        <p:spPr bwMode="auto">
          <a:xfrm>
            <a:off x="7664235" y="1679113"/>
            <a:ext cx="1347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油、鹽、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糖類</a:t>
            </a:r>
            <a:endParaRPr lang="zh-HK" altLang="en-US" dirty="0"/>
          </a:p>
        </p:txBody>
      </p:sp>
      <p:sp>
        <p:nvSpPr>
          <p:cNvPr id="23" name="文字方塊 15"/>
          <p:cNvSpPr txBox="1">
            <a:spLocks noChangeArrowheads="1"/>
          </p:cNvSpPr>
          <p:nvPr/>
        </p:nvSpPr>
        <p:spPr bwMode="auto">
          <a:xfrm>
            <a:off x="7586307" y="3383889"/>
            <a:ext cx="1594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肉</a:t>
            </a:r>
            <a:r>
              <a:rPr lang="zh-TW" altLang="en-US" dirty="0" smtClean="0"/>
              <a:t>、魚、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蛋及代替品</a:t>
            </a:r>
            <a:endParaRPr lang="zh-HK" altLang="en-US" dirty="0"/>
          </a:p>
        </p:txBody>
      </p:sp>
      <p:sp>
        <p:nvSpPr>
          <p:cNvPr id="24" name="文字方塊 16"/>
          <p:cNvSpPr txBox="1">
            <a:spLocks noChangeArrowheads="1"/>
          </p:cNvSpPr>
          <p:nvPr/>
        </p:nvSpPr>
        <p:spPr bwMode="auto">
          <a:xfrm>
            <a:off x="7090161" y="4627228"/>
            <a:ext cx="201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水果類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:\HildaMa\Share\to vera\p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4" l="0" r="100000">
                        <a14:foregroundMark x1="43655" y1="31111" x2="70220" y2="25714"/>
                        <a14:foregroundMark x1="77496" y1="26561" x2="50931" y2="34180"/>
                        <a14:foregroundMark x1="35871" y1="26878" x2="52453" y2="32910"/>
                        <a14:foregroundMark x1="44670" y1="26243" x2="51438" y2="32063"/>
                        <a14:foregroundMark x1="69882" y1="41164" x2="21827" y2="67407"/>
                        <a14:foregroundMark x1="50931" y1="45608" x2="22335" y2="59577"/>
                        <a14:foregroundMark x1="42640" y1="46243" x2="15567" y2="66878"/>
                        <a14:foregroundMark x1="19459" y1="59577" x2="7276" y2="78624"/>
                        <a14:foregroundMark x1="6430" y1="78942" x2="30626" y2="81376"/>
                        <a14:foregroundMark x1="49915" y1="48677" x2="56684" y2="65926"/>
                        <a14:foregroundMark x1="58714" y1="44762" x2="63113" y2="62963"/>
                        <a14:foregroundMark x1="62098" y1="49312" x2="69882" y2="59577"/>
                        <a14:foregroundMark x1="75635" y1="39577" x2="52453" y2="52063"/>
                        <a14:foregroundMark x1="77496" y1="45397" x2="47547" y2="53228"/>
                        <a14:foregroundMark x1="62606" y1="50476" x2="51438" y2="66561"/>
                        <a14:foregroundMark x1="48054" y1="55661" x2="40778" y2="92275"/>
                        <a14:foregroundMark x1="24365" y1="65291" x2="19966" y2="76190"/>
                        <a14:foregroundMark x1="21827" y1="66878" x2="11675" y2="99894"/>
                        <a14:foregroundMark x1="13706" y1="79577" x2="8799" y2="99577"/>
                        <a14:foregroundMark x1="45685" y1="64127" x2="32995" y2="96825"/>
                        <a14:foregroundMark x1="22843" y1="71111" x2="41286" y2="99894"/>
                        <a14:foregroundMark x1="27242" y1="78942" x2="34010" y2="94709"/>
                        <a14:foregroundMark x1="39255" y1="57778" x2="33503" y2="82328"/>
                        <a14:foregroundMark x1="54822" y1="51429" x2="46531" y2="83810"/>
                        <a14:foregroundMark x1="60575" y1="61693" x2="63959" y2="90159"/>
                        <a14:foregroundMark x1="72250" y1="56508" x2="94078" y2="99577"/>
                        <a14:foregroundMark x1="69374" y1="54709" x2="74619" y2="56825"/>
                        <a14:foregroundMark x1="73773" y1="56825" x2="90186" y2="72910"/>
                        <a14:foregroundMark x1="90186" y1="72910" x2="69374" y2="80741"/>
                        <a14:foregroundMark x1="68359" y1="69312" x2="72758" y2="98307"/>
                        <a14:foregroundMark x1="73266" y1="81058" x2="83926" y2="98624"/>
                        <a14:foregroundMark x1="64467" y1="77143" x2="65482" y2="97143"/>
                        <a14:foregroundMark x1="51438" y1="75026" x2="60575" y2="97989"/>
                        <a14:foregroundMark x1="55330" y1="72275" x2="49915" y2="97778"/>
                        <a14:foregroundMark x1="49069" y1="82540" x2="49069" y2="97143"/>
                        <a14:foregroundMark x1="38748" y1="78942" x2="38409" y2="97460"/>
                        <a14:foregroundMark x1="78003" y1="74709" x2="95431" y2="98942"/>
                        <a14:foregroundMark x1="84264" y1="76508" x2="93063" y2="95344"/>
                        <a14:foregroundMark x1="49915" y1="63175" x2="32487" y2="93757"/>
                        <a14:foregroundMark x1="26227" y1="72593" x2="25212" y2="97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08312"/>
            <a:ext cx="2549153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79512" y="838200"/>
            <a:ext cx="4800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偉明的故事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7569" y="3573016"/>
            <a:ext cx="5284911" cy="316835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zh-TW" altLang="en-US" sz="2800" dirty="0" smtClean="0"/>
              <a:t>       同學都稱呼</a:t>
            </a:r>
            <a:r>
              <a:rPr lang="zh-TW" altLang="en-US" sz="2800" u="sng" dirty="0" smtClean="0"/>
              <a:t>偉明</a:t>
            </a:r>
            <a:r>
              <a:rPr lang="zh-TW" altLang="en-US" sz="2800" dirty="0" smtClean="0"/>
              <a:t>做「食肉獸」，因為他是個「無肉不歡」的孩子。</a:t>
            </a:r>
            <a:r>
              <a:rPr lang="zh-TW" altLang="en-US" sz="2800" u="sng" dirty="0" smtClean="0"/>
              <a:t>偉明</a:t>
            </a:r>
            <a:r>
              <a:rPr lang="zh-TW" altLang="en-US" sz="2800" dirty="0" smtClean="0"/>
              <a:t>覺得父母所煮的肉很好吃，每次都要求父母為他預備兩味肉類才肯吃飯。在學校，他只吃餐盒中的飯和肉，蔬菜卻一點都不肯吃。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100000">
                        <a14:foregroundMark x1="14694" y1="11200" x2="6939" y2="35600"/>
                        <a14:foregroundMark x1="6531" y1="40800" x2="12041" y2="31000"/>
                        <a14:foregroundMark x1="5102" y1="33200" x2="17347" y2="50600"/>
                        <a14:foregroundMark x1="11633" y1="37000" x2="14286" y2="51400"/>
                        <a14:foregroundMark x1="5102" y1="19200" x2="6531" y2="26400"/>
                        <a14:foregroundMark x1="5306" y1="25000" x2="0" y2="34800"/>
                        <a14:foregroundMark x1="1224" y1="43800" x2="6939" y2="54400"/>
                        <a14:foregroundMark x1="6939" y1="57200" x2="4286" y2="65400"/>
                        <a14:foregroundMark x1="5306" y1="59800" x2="3878" y2="70400"/>
                        <a14:foregroundMark x1="3061" y1="73000" x2="8776" y2="80600"/>
                        <a14:foregroundMark x1="8776" y1="80600" x2="10408" y2="91200"/>
                        <a14:foregroundMark x1="10816" y1="92800" x2="18163" y2="97000"/>
                        <a14:foregroundMark x1="16531" y1="97600" x2="23265" y2="98000"/>
                        <a14:foregroundMark x1="13469" y1="85200" x2="41020" y2="88200"/>
                        <a14:foregroundMark x1="57959" y1="83000" x2="37143" y2="87400"/>
                        <a14:foregroundMark x1="41020" y1="98000" x2="53673" y2="97400"/>
                        <a14:foregroundMark x1="52245" y1="98000" x2="74286" y2="97600"/>
                        <a14:foregroundMark x1="70000" y1="98400" x2="81633" y2="98000"/>
                        <a14:foregroundMark x1="82041" y1="97600" x2="92857" y2="92000"/>
                        <a14:foregroundMark x1="92449" y1="92800" x2="98571" y2="82600"/>
                        <a14:foregroundMark x1="97755" y1="82600" x2="98980" y2="59800"/>
                        <a14:foregroundMark x1="98571" y1="62000" x2="97755" y2="48000"/>
                        <a14:foregroundMark x1="97347" y1="45800" x2="97143" y2="32200"/>
                        <a14:foregroundMark x1="95918" y1="21800" x2="97347" y2="51400"/>
                        <a14:foregroundMark x1="95918" y1="32400" x2="95510" y2="12800"/>
                        <a14:foregroundMark x1="95510" y1="12800" x2="92449" y2="6400"/>
                        <a14:foregroundMark x1="92857" y1="8200" x2="86531" y2="4800"/>
                        <a14:foregroundMark x1="84286" y1="3000" x2="75102" y2="1400"/>
                        <a14:foregroundMark x1="75102" y1="1400" x2="65306" y2="3000"/>
                        <a14:foregroundMark x1="64898" y1="3000" x2="57959" y2="3400"/>
                        <a14:foregroundMark x1="53265" y1="5600" x2="42857" y2="4000"/>
                        <a14:foregroundMark x1="56735" y1="3000" x2="42449" y2="3000"/>
                        <a14:foregroundMark x1="41429" y1="2200" x2="35918" y2="200"/>
                        <a14:foregroundMark x1="35510" y1="1000" x2="25102" y2="1800"/>
                        <a14:foregroundMark x1="22857" y1="1800" x2="16939" y2="2200"/>
                        <a14:foregroundMark x1="19388" y1="3000" x2="9592" y2="9800"/>
                        <a14:foregroundMark x1="9592" y1="9800" x2="4694" y2="20000"/>
                        <a14:foregroundMark x1="4694" y1="27800" x2="408" y2="36000"/>
                        <a14:foregroundMark x1="4898" y1="26600" x2="816" y2="37200"/>
                        <a14:foregroundMark x1="25714" y1="800" x2="35306" y2="1000"/>
                        <a14:backgroundMark x1="44286" y1="1800" x2="55714" y2="1600"/>
                        <a14:backgroundMark x1="44286" y1="98400" x2="59184" y2="99000"/>
                        <a14:backgroundMark x1="98980" y1="46000" x2="99592" y2="5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1" y="0"/>
            <a:ext cx="3458270" cy="3528849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 bwMode="auto">
          <a:xfrm>
            <a:off x="7524328" y="2133754"/>
            <a:ext cx="1310602" cy="926925"/>
          </a:xfrm>
          <a:prstGeom prst="wedgeRectCallout">
            <a:avLst>
              <a:gd name="adj1" fmla="val -66116"/>
              <a:gd name="adj2" fmla="val -39788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要多煮一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味豬排！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86942"/>
            <a:ext cx="7239000" cy="32766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zh-TW" altLang="en-US" dirty="0" smtClean="0"/>
              <a:t>      </a:t>
            </a:r>
            <a:r>
              <a:rPr lang="zh-TW" altLang="en-US" u="sng" dirty="0" smtClean="0"/>
              <a:t>偉明</a:t>
            </a:r>
            <a:r>
              <a:rPr lang="zh-TW" altLang="en-US" dirty="0" smtClean="0"/>
              <a:t>喜歡吃炸雞腿和煎豬排，卻不喜歡蔬菜，他認為菜裏總是有蟲子，而且顏色不夠吸引。因此，每當他吃飯時，總是將蔬菜從碗中挑出來，不會吃進肚裏。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143000" y="5791200"/>
            <a:ext cx="3962400" cy="51911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u="sng" dirty="0">
                <a:solidFill>
                  <a:schemeClr val="bg1"/>
                </a:solidFill>
              </a:rPr>
              <a:t>偉明</a:t>
            </a:r>
            <a:r>
              <a:rPr lang="zh-TW" altLang="en-US" sz="2800" dirty="0">
                <a:solidFill>
                  <a:schemeClr val="bg1"/>
                </a:solidFill>
              </a:rPr>
              <a:t>有偏食問題嗎？</a:t>
            </a:r>
          </a:p>
        </p:txBody>
      </p:sp>
      <p:pic>
        <p:nvPicPr>
          <p:cNvPr id="15364" name="Picture 5" descr="CIMG0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5875"/>
            <a:ext cx="4038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 bwMode="auto">
          <a:xfrm>
            <a:off x="6588224" y="5301208"/>
            <a:ext cx="1549670" cy="154967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7236296" y="3947994"/>
            <a:ext cx="720080" cy="8106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348" y="1162997"/>
            <a:ext cx="7391400" cy="4114800"/>
          </a:xfrm>
        </p:spPr>
        <p:txBody>
          <a:bodyPr/>
          <a:lstStyle/>
          <a:p>
            <a:pPr eaLnBrk="1" hangingPunct="1"/>
            <a:r>
              <a:rPr lang="zh-TW" altLang="en-US" u="sng" dirty="0" smtClean="0"/>
              <a:t>偉</a:t>
            </a:r>
            <a:r>
              <a:rPr lang="zh-TW" altLang="en-US" u="sng" dirty="0" smtClean="0"/>
              <a:t>明</a:t>
            </a:r>
            <a:r>
              <a:rPr lang="zh-TW" altLang="en-US" dirty="0" smtClean="0"/>
              <a:t>所吃的肉類</a:t>
            </a:r>
            <a:r>
              <a:rPr lang="zh-TW" altLang="en-US" dirty="0" smtClean="0"/>
              <a:t>太多，</a:t>
            </a:r>
            <a:r>
              <a:rPr lang="zh-TW" altLang="en-US" dirty="0" smtClean="0"/>
              <a:t>蔬菜卻</a:t>
            </a:r>
            <a:r>
              <a:rPr lang="zh-TW" altLang="en-US" dirty="0" smtClean="0"/>
              <a:t>太少。</a:t>
            </a:r>
            <a:r>
              <a:rPr lang="zh-TW" altLang="en-US" dirty="0" smtClean="0"/>
              <a:t>這種飲食習慣可能導致</a:t>
            </a:r>
            <a:r>
              <a:rPr lang="zh-TW" altLang="en-US" dirty="0" smtClean="0"/>
              <a:t>便秘和肥胖</a:t>
            </a:r>
            <a:r>
              <a:rPr lang="zh-TW" altLang="en-US" dirty="0" smtClean="0"/>
              <a:t>問題，長遠可能</a:t>
            </a:r>
            <a:r>
              <a:rPr lang="zh-TW" altLang="en-US" dirty="0" smtClean="0"/>
              <a:t>增加患上慢性病的風險。</a:t>
            </a:r>
            <a:r>
              <a:rPr lang="zh-TW" altLang="en-US" u="sng" dirty="0" smtClean="0"/>
              <a:t>偉明</a:t>
            </a:r>
            <a:r>
              <a:rPr lang="zh-TW" altLang="en-US" dirty="0" smtClean="0"/>
              <a:t>的飲食</a:t>
            </a:r>
            <a:r>
              <a:rPr lang="zh-TW" altLang="en-US" dirty="0" smtClean="0"/>
              <a:t>金字塔是這樣的</a:t>
            </a:r>
            <a:r>
              <a:rPr lang="en-US" altLang="zh-TW" dirty="0" smtClean="0"/>
              <a:t>︰</a:t>
            </a:r>
            <a:endParaRPr lang="zh-TW" altLang="en-US" dirty="0" smtClean="0"/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 rot="21285943">
            <a:off x="3767658" y="3784600"/>
            <a:ext cx="1293812" cy="760413"/>
          </a:xfrm>
          <a:prstGeom prst="triangle">
            <a:avLst>
              <a:gd name="adj" fmla="val 49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 rot="549513">
            <a:off x="3842270" y="4622800"/>
            <a:ext cx="1219200" cy="609600"/>
          </a:xfrm>
          <a:prstGeom prst="parallelogram">
            <a:avLst>
              <a:gd name="adj" fmla="val 7813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2800">
              <a:solidFill>
                <a:schemeClr val="bg1"/>
              </a:solidFill>
            </a:endParaRP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 rot="11022134">
            <a:off x="4985270" y="5308600"/>
            <a:ext cx="1447800" cy="609600"/>
          </a:xfrm>
          <a:custGeom>
            <a:avLst/>
            <a:gdLst>
              <a:gd name="T0" fmla="*/ 83793771 w 21600"/>
              <a:gd name="T1" fmla="*/ 8602133 h 21600"/>
              <a:gd name="T2" fmla="*/ 48521408 w 21600"/>
              <a:gd name="T3" fmla="*/ 17204267 h 21600"/>
              <a:gd name="T4" fmla="*/ 13249046 w 21600"/>
              <a:gd name="T5" fmla="*/ 8602133 h 21600"/>
              <a:gd name="T6" fmla="*/ 48521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49 w 21600"/>
              <a:gd name="T13" fmla="*/ 4749 h 21600"/>
              <a:gd name="T14" fmla="*/ 16851 w 21600"/>
              <a:gd name="T15" fmla="*/ 168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97" y="21600"/>
                </a:lnTo>
                <a:lnTo>
                  <a:pt x="157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HK" altLang="en-US"/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4375670" y="5308600"/>
            <a:ext cx="914400" cy="609600"/>
          </a:xfrm>
          <a:prstGeom prst="parallelogram">
            <a:avLst>
              <a:gd name="adj" fmla="val 6979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>
              <a:solidFill>
                <a:schemeClr val="bg1"/>
              </a:solidFill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 rot="10702645">
            <a:off x="2851670" y="5994400"/>
            <a:ext cx="4038600" cy="762000"/>
          </a:xfrm>
          <a:custGeom>
            <a:avLst/>
            <a:gdLst>
              <a:gd name="T0" fmla="*/ 712316676 w 21600"/>
              <a:gd name="T1" fmla="*/ 13440833 h 21600"/>
              <a:gd name="T2" fmla="*/ 377553008 w 21600"/>
              <a:gd name="T3" fmla="*/ 26881667 h 21600"/>
              <a:gd name="T4" fmla="*/ 42789341 w 21600"/>
              <a:gd name="T5" fmla="*/ 13440833 h 21600"/>
              <a:gd name="T6" fmla="*/ 377553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24 w 21600"/>
              <a:gd name="T13" fmla="*/ 3024 h 21600"/>
              <a:gd name="T14" fmla="*/ 18576 w 21600"/>
              <a:gd name="T15" fmla="*/ 185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48" y="21600"/>
                </a:lnTo>
                <a:lnTo>
                  <a:pt x="1915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HK" altLang="en-US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 rot="11159664">
            <a:off x="4696345" y="4097338"/>
            <a:ext cx="2362200" cy="1216025"/>
          </a:xfrm>
          <a:custGeom>
            <a:avLst/>
            <a:gdLst>
              <a:gd name="T0" fmla="*/ 219630685 w 21600"/>
              <a:gd name="T1" fmla="*/ 34229584 h 21600"/>
              <a:gd name="T2" fmla="*/ 129166408 w 21600"/>
              <a:gd name="T3" fmla="*/ 68459111 h 21600"/>
              <a:gd name="T4" fmla="*/ 38702132 w 21600"/>
              <a:gd name="T5" fmla="*/ 34229584 h 21600"/>
              <a:gd name="T6" fmla="*/ 129166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6 w 21600"/>
              <a:gd name="T13" fmla="*/ 5036 h 21600"/>
              <a:gd name="T14" fmla="*/ 16564 w 21600"/>
              <a:gd name="T15" fmla="*/ 165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72" y="21600"/>
                </a:lnTo>
                <a:lnTo>
                  <a:pt x="1512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HK" altLang="en-US"/>
          </a:p>
        </p:txBody>
      </p:sp>
      <p:pic>
        <p:nvPicPr>
          <p:cNvPr id="16393" name="Picture 13" descr="C:\WINDOWS\Application Data\Microsoft\Media Catalog\Downloaded Clips\cl56\j0215933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70" y="4400550"/>
            <a:ext cx="1295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C:\WINDOWS\Application Data\Microsoft\Media Catalog\Downloaded Clips\cl56\j02153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70" y="530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C:\WINDOWS\Application Data\Microsoft\Media Catalog\Downloaded Clips\cl8a\j034591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33" y="4237038"/>
            <a:ext cx="6905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"/>
          <p:cNvSpPr txBox="1">
            <a:spLocks noChangeArrowheads="1"/>
          </p:cNvSpPr>
          <p:nvPr/>
        </p:nvSpPr>
        <p:spPr bwMode="auto">
          <a:xfrm>
            <a:off x="1319068" y="6180530"/>
            <a:ext cx="22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穀物類</a:t>
            </a:r>
            <a:endParaRPr lang="zh-HK" altLang="en-US" dirty="0"/>
          </a:p>
        </p:txBody>
      </p:sp>
      <p:sp>
        <p:nvSpPr>
          <p:cNvPr id="19" name="文字方塊 12"/>
          <p:cNvSpPr txBox="1">
            <a:spLocks noChangeArrowheads="1"/>
          </p:cNvSpPr>
          <p:nvPr/>
        </p:nvSpPr>
        <p:spPr bwMode="auto">
          <a:xfrm>
            <a:off x="2685514" y="5473364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蔬菜類</a:t>
            </a:r>
            <a:endParaRPr lang="zh-HK" altLang="en-US" dirty="0"/>
          </a:p>
        </p:txBody>
      </p:sp>
      <p:sp>
        <p:nvSpPr>
          <p:cNvPr id="20" name="文字方塊 13"/>
          <p:cNvSpPr txBox="1">
            <a:spLocks noChangeArrowheads="1"/>
          </p:cNvSpPr>
          <p:nvPr/>
        </p:nvSpPr>
        <p:spPr bwMode="auto">
          <a:xfrm>
            <a:off x="2254882" y="4734719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奶品類</a:t>
            </a:r>
            <a:endParaRPr lang="zh-HK" altLang="en-US" dirty="0"/>
          </a:p>
        </p:txBody>
      </p:sp>
      <p:sp>
        <p:nvSpPr>
          <p:cNvPr id="21" name="文字方塊 14"/>
          <p:cNvSpPr txBox="1">
            <a:spLocks noChangeArrowheads="1"/>
          </p:cNvSpPr>
          <p:nvPr/>
        </p:nvSpPr>
        <p:spPr bwMode="auto">
          <a:xfrm>
            <a:off x="2931433" y="3713492"/>
            <a:ext cx="1157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油、鹽、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糖類</a:t>
            </a:r>
            <a:endParaRPr lang="zh-HK" altLang="en-US" dirty="0"/>
          </a:p>
        </p:txBody>
      </p:sp>
      <p:sp>
        <p:nvSpPr>
          <p:cNvPr id="22" name="文字方塊 15"/>
          <p:cNvSpPr txBox="1">
            <a:spLocks noChangeArrowheads="1"/>
          </p:cNvSpPr>
          <p:nvPr/>
        </p:nvSpPr>
        <p:spPr bwMode="auto">
          <a:xfrm>
            <a:off x="6770491" y="4307078"/>
            <a:ext cx="173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肉</a:t>
            </a:r>
            <a:r>
              <a:rPr lang="zh-TW" altLang="en-US" dirty="0" smtClean="0"/>
              <a:t>、魚、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蛋及代替品</a:t>
            </a:r>
            <a:endParaRPr lang="zh-HK" altLang="en-US" dirty="0"/>
          </a:p>
        </p:txBody>
      </p:sp>
      <p:sp>
        <p:nvSpPr>
          <p:cNvPr id="23" name="文字方塊 16"/>
          <p:cNvSpPr txBox="1">
            <a:spLocks noChangeArrowheads="1"/>
          </p:cNvSpPr>
          <p:nvPr/>
        </p:nvSpPr>
        <p:spPr bwMode="auto">
          <a:xfrm>
            <a:off x="6035061" y="5432675"/>
            <a:ext cx="173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水果類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:\HildaMa\Share\to vera\kaka_jp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100000" l="7276" r="99154">
                        <a14:foregroundMark x1="46531" y1="37998" x2="65821" y2="38581"/>
                        <a14:foregroundMark x1="45685" y1="47716" x2="53976" y2="5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3" y="2132856"/>
            <a:ext cx="2714497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50292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嘉嘉的故事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9291" y="4077072"/>
            <a:ext cx="5445707" cy="255677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    </a:t>
            </a:r>
            <a:r>
              <a:rPr lang="zh-TW" altLang="en-US" sz="2800" u="sng" dirty="0" smtClean="0"/>
              <a:t>嘉嘉</a:t>
            </a:r>
            <a:r>
              <a:rPr lang="zh-TW" altLang="en-US" sz="2800" dirty="0" smtClean="0"/>
              <a:t>的媽媽常為家人預備各式各樣的蔬菜，但是，</a:t>
            </a:r>
            <a:r>
              <a:rPr lang="zh-TW" altLang="en-US" sz="2800" u="sng" dirty="0" smtClean="0"/>
              <a:t>嘉嘉</a:t>
            </a:r>
            <a:r>
              <a:rPr lang="zh-TW" altLang="en-US" sz="2800" dirty="0" smtClean="0"/>
              <a:t>偏偏只喜歡吃粟米</a:t>
            </a:r>
            <a:r>
              <a:rPr lang="zh-TW" altLang="en-US" sz="2800" dirty="0" smtClean="0"/>
              <a:t>和胡蘿蔔</a:t>
            </a:r>
            <a:r>
              <a:rPr lang="zh-TW" altLang="en-US" sz="2800" dirty="0" smtClean="0"/>
              <a:t>，因為覺得清甜鮮嫩，不覺得粗糙。對於其他蔬菜，尤其是青綠色的，</a:t>
            </a:r>
            <a:r>
              <a:rPr lang="zh-TW" altLang="en-US" sz="2800" u="sng" dirty="0" smtClean="0"/>
              <a:t>嘉嘉</a:t>
            </a:r>
            <a:r>
              <a:rPr lang="zh-TW" altLang="en-US" sz="2800" dirty="0" smtClean="0"/>
              <a:t>連嚐一口也不願意。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959" y1="74694" x2="80000" y2="83061"/>
                        <a14:foregroundMark x1="92653" y1="74694" x2="79592" y2="84694"/>
                        <a14:foregroundMark x1="97959" y1="74694" x2="84286" y2="91429"/>
                        <a14:foregroundMark x1="97959" y1="78776" x2="94898" y2="85306"/>
                        <a14:foregroundMark x1="93878" y1="86327" x2="84898" y2="95306"/>
                        <a14:foregroundMark x1="83265" y1="96327" x2="75714" y2="99592"/>
                        <a14:foregroundMark x1="31020" y1="57347" x2="40000" y2="59388"/>
                        <a14:foregroundMark x1="38776" y1="60408" x2="3469" y2="62041"/>
                        <a14:foregroundMark x1="3469" y1="62653" x2="41429" y2="63061"/>
                        <a14:foregroundMark x1="39796" y1="65714" x2="2449" y2="68163"/>
                        <a14:foregroundMark x1="3061" y1="71020" x2="42653" y2="69796"/>
                        <a14:foregroundMark x1="40000" y1="74490" x2="1224" y2="74082"/>
                        <a14:foregroundMark x1="1837" y1="76327" x2="42041" y2="81633"/>
                        <a14:foregroundMark x1="37755" y1="86122" x2="1429" y2="80408"/>
                        <a14:foregroundMark x1="3469" y1="83673" x2="38776" y2="89388"/>
                        <a14:foregroundMark x1="36327" y1="92041" x2="4490" y2="84694"/>
                        <a14:foregroundMark x1="8776" y1="87959" x2="37143" y2="94286"/>
                        <a14:foregroundMark x1="36735" y1="96735" x2="8163" y2="88980"/>
                        <a14:foregroundMark x1="14490" y1="92041" x2="30816" y2="97959"/>
                        <a14:foregroundMark x1="34694" y1="97959" x2="21020" y2="96327"/>
                        <a14:foregroundMark x1="20408" y1="97347" x2="7755" y2="89592"/>
                        <a14:foregroundMark x1="7551" y1="89388" x2="1224" y2="79388"/>
                        <a14:foregroundMark x1="87551" y1="36122" x2="86531" y2="47143"/>
                        <a14:foregroundMark x1="91224" y1="37551" x2="85510" y2="4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06" y="650740"/>
            <a:ext cx="3426331" cy="3426331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 bwMode="auto">
          <a:xfrm>
            <a:off x="7921920" y="1484784"/>
            <a:ext cx="970560" cy="1228700"/>
          </a:xfrm>
          <a:prstGeom prst="wedgeRectCallout">
            <a:avLst>
              <a:gd name="adj1" fmla="val -72236"/>
              <a:gd name="adj2" fmla="val 32901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媽媽，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我要吃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粟米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3294632" y="2306925"/>
            <a:ext cx="1152128" cy="1262422"/>
          </a:xfrm>
          <a:prstGeom prst="wedgeRectCallout">
            <a:avLst>
              <a:gd name="adj1" fmla="val 56543"/>
              <a:gd name="adj2" fmla="val -66161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其他蔬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菜也要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吃啊！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915" y="1390502"/>
            <a:ext cx="7566533" cy="323324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zh-TW" altLang="en-US" dirty="0" smtClean="0"/>
              <a:t>      </a:t>
            </a:r>
            <a:r>
              <a:rPr lang="zh-TW" altLang="en-US" u="sng" dirty="0" smtClean="0"/>
              <a:t>嘉嘉</a:t>
            </a:r>
            <a:r>
              <a:rPr lang="zh-TW" altLang="en-US" dirty="0" smtClean="0"/>
              <a:t>對水果也有特別的喜好，她從來不吃稍微帶</a:t>
            </a:r>
            <a:r>
              <a:rPr lang="zh-TW" altLang="en-US" dirty="0"/>
              <a:t>點</a:t>
            </a:r>
            <a:r>
              <a:rPr lang="zh-TW" altLang="en-US" dirty="0" smtClean="0"/>
              <a:t>酸味的水果，例如蘋果、梨子、葡萄、橙和菠蘿，假如帶有果核，就更不喜歡。</a:t>
            </a:r>
            <a:r>
              <a:rPr lang="zh-TW" altLang="en-US" u="sng" dirty="0" smtClean="0"/>
              <a:t>嘉嘉</a:t>
            </a:r>
            <a:r>
              <a:rPr lang="zh-TW" altLang="en-US" dirty="0" smtClean="0"/>
              <a:t>願意吃香蕉，</a:t>
            </a:r>
            <a:endParaRPr lang="en-US" altLang="zh-TW" dirty="0" smtClean="0"/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zh-TW" altLang="en-US" dirty="0" smtClean="0"/>
              <a:t>但她固執的性格令媽媽感</a:t>
            </a:r>
            <a:endParaRPr lang="en-US" altLang="zh-TW" dirty="0" smtClean="0"/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zh-TW" altLang="en-US" dirty="0" smtClean="0"/>
              <a:t>到煩惱。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037915" y="5285441"/>
            <a:ext cx="3803526" cy="51911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u="sng" dirty="0">
                <a:solidFill>
                  <a:schemeClr val="bg1"/>
                </a:solidFill>
              </a:rPr>
              <a:t>嘉嘉</a:t>
            </a:r>
            <a:r>
              <a:rPr lang="zh-TW" altLang="en-US" sz="2800" dirty="0">
                <a:solidFill>
                  <a:schemeClr val="bg1"/>
                </a:solidFill>
              </a:rPr>
              <a:t>有</a:t>
            </a:r>
            <a:r>
              <a:rPr lang="zh-TW" altLang="en-US" sz="2800" dirty="0" smtClean="0">
                <a:solidFill>
                  <a:schemeClr val="bg1"/>
                </a:solidFill>
              </a:rPr>
              <a:t>偏食問題</a:t>
            </a:r>
            <a:r>
              <a:rPr lang="zh-TW" altLang="en-US" sz="2800" dirty="0">
                <a:solidFill>
                  <a:schemeClr val="bg1"/>
                </a:solidFill>
              </a:rPr>
              <a:t>嗎？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96">
                        <a14:foregroundMark x1="10612" y1="69264" x2="31429" y2="64935"/>
                        <a14:foregroundMark x1="11633" y1="72944" x2="38980" y2="68398"/>
                        <a14:foregroundMark x1="1837" y1="85931" x2="79184" y2="58225"/>
                        <a14:foregroundMark x1="79796" y1="60173" x2="6327" y2="9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8" y="3045156"/>
            <a:ext cx="3865240" cy="3644369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 bwMode="auto">
          <a:xfrm>
            <a:off x="7429156" y="4781556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乘號 11"/>
          <p:cNvSpPr/>
          <p:nvPr/>
        </p:nvSpPr>
        <p:spPr bwMode="auto">
          <a:xfrm>
            <a:off x="6804248" y="3844343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乘號 12"/>
          <p:cNvSpPr/>
          <p:nvPr/>
        </p:nvSpPr>
        <p:spPr bwMode="auto">
          <a:xfrm>
            <a:off x="7247864" y="5666528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乘號 13"/>
          <p:cNvSpPr/>
          <p:nvPr/>
        </p:nvSpPr>
        <p:spPr bwMode="auto">
          <a:xfrm>
            <a:off x="5172514" y="5824337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乘號 14"/>
          <p:cNvSpPr/>
          <p:nvPr/>
        </p:nvSpPr>
        <p:spPr bwMode="auto">
          <a:xfrm>
            <a:off x="4877920" y="5053282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乘號 15"/>
          <p:cNvSpPr/>
          <p:nvPr/>
        </p:nvSpPr>
        <p:spPr bwMode="auto">
          <a:xfrm rot="20937660">
            <a:off x="5940152" y="4221088"/>
            <a:ext cx="887232" cy="1022997"/>
          </a:xfrm>
          <a:prstGeom prst="mathMultiply">
            <a:avLst>
              <a:gd name="adj1" fmla="val 12345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5867104" y="4885455"/>
            <a:ext cx="1369410" cy="1282553"/>
          </a:xfrm>
          <a:prstGeom prst="ellipse">
            <a:avLst/>
          </a:prstGeom>
          <a:noFill/>
          <a:ln w="762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52736"/>
            <a:ext cx="7753350" cy="4114800"/>
          </a:xfrm>
        </p:spPr>
        <p:txBody>
          <a:bodyPr/>
          <a:lstStyle/>
          <a:p>
            <a:pPr eaLnBrk="1" hangingPunct="1"/>
            <a:r>
              <a:rPr lang="zh-TW" altLang="en-US" u="sng" dirty="0" smtClean="0"/>
              <a:t>嘉嘉</a:t>
            </a:r>
            <a:r>
              <a:rPr lang="zh-TW" altLang="en-US" dirty="0" smtClean="0"/>
              <a:t>的偏食情況不算嚴重，只是對蔬果的選擇十分挑剔，只吃其中兩三種。</a:t>
            </a:r>
          </a:p>
          <a:p>
            <a:pPr eaLnBrk="1" hangingPunct="1"/>
            <a:r>
              <a:rPr lang="zh-TW" altLang="en-US" dirty="0" smtClean="0"/>
              <a:t>需知道單一食物只能提供有限營養，而兒童需要從不同種類的食物均衡地攝取多種營養。這是</a:t>
            </a:r>
            <a:r>
              <a:rPr lang="zh-TW" altLang="en-US" u="sng" dirty="0" smtClean="0"/>
              <a:t>嘉嘉</a:t>
            </a:r>
            <a:r>
              <a:rPr lang="zh-TW" altLang="en-US" dirty="0" smtClean="0"/>
              <a:t>的飲食金字塔</a:t>
            </a:r>
            <a:r>
              <a:rPr lang="en-US" altLang="zh-TW" dirty="0" smtClean="0"/>
              <a:t>︰</a:t>
            </a:r>
          </a:p>
        </p:txBody>
      </p:sp>
      <p:grpSp>
        <p:nvGrpSpPr>
          <p:cNvPr id="19462" name="Group 25"/>
          <p:cNvGrpSpPr>
            <a:grpSpLocks/>
          </p:cNvGrpSpPr>
          <p:nvPr/>
        </p:nvGrpSpPr>
        <p:grpSpPr bwMode="auto">
          <a:xfrm>
            <a:off x="2989610" y="3851771"/>
            <a:ext cx="3886200" cy="2819400"/>
            <a:chOff x="3216" y="2400"/>
            <a:chExt cx="2448" cy="1776"/>
          </a:xfrm>
        </p:grpSpPr>
        <p:sp>
          <p:nvSpPr>
            <p:cNvPr id="19467" name="AutoShape 5"/>
            <p:cNvSpPr>
              <a:spLocks noChangeArrowheads="1"/>
            </p:cNvSpPr>
            <p:nvPr/>
          </p:nvSpPr>
          <p:spPr bwMode="auto">
            <a:xfrm rot="-317841">
              <a:off x="4024" y="2400"/>
              <a:ext cx="728" cy="432"/>
            </a:xfrm>
            <a:prstGeom prst="triangle">
              <a:avLst>
                <a:gd name="adj" fmla="val 4974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19468" name="AutoShape 6"/>
            <p:cNvSpPr>
              <a:spLocks noChangeArrowheads="1"/>
            </p:cNvSpPr>
            <p:nvPr/>
          </p:nvSpPr>
          <p:spPr bwMode="auto">
            <a:xfrm rot="-387529">
              <a:off x="3696" y="2880"/>
              <a:ext cx="768" cy="384"/>
            </a:xfrm>
            <a:prstGeom prst="parallelogram">
              <a:avLst>
                <a:gd name="adj" fmla="val 7813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19469" name="AutoShape 9"/>
            <p:cNvSpPr>
              <a:spLocks noChangeArrowheads="1"/>
            </p:cNvSpPr>
            <p:nvPr/>
          </p:nvSpPr>
          <p:spPr bwMode="auto">
            <a:xfrm rot="10648596">
              <a:off x="3216" y="3696"/>
              <a:ext cx="2448" cy="480"/>
            </a:xfrm>
            <a:custGeom>
              <a:avLst/>
              <a:gdLst>
                <a:gd name="T0" fmla="*/ 262 w 21600"/>
                <a:gd name="T1" fmla="*/ 5 h 21600"/>
                <a:gd name="T2" fmla="*/ 139 w 21600"/>
                <a:gd name="T3" fmla="*/ 11 h 21600"/>
                <a:gd name="T4" fmla="*/ 16 w 21600"/>
                <a:gd name="T5" fmla="*/ 5 h 21600"/>
                <a:gd name="T6" fmla="*/ 13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26 w 21600"/>
                <a:gd name="T13" fmla="*/ 3015 h 21600"/>
                <a:gd name="T14" fmla="*/ 18574 w 21600"/>
                <a:gd name="T15" fmla="*/ 185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48" y="21600"/>
                  </a:lnTo>
                  <a:lnTo>
                    <a:pt x="191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19470" name="AutoShape 10"/>
            <p:cNvSpPr>
              <a:spLocks noChangeArrowheads="1"/>
            </p:cNvSpPr>
            <p:nvPr/>
          </p:nvSpPr>
          <p:spPr bwMode="auto">
            <a:xfrm rot="-10091298">
              <a:off x="4272" y="2832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19471" name="AutoShape 17"/>
            <p:cNvSpPr>
              <a:spLocks noChangeArrowheads="1"/>
            </p:cNvSpPr>
            <p:nvPr/>
          </p:nvSpPr>
          <p:spPr bwMode="auto">
            <a:xfrm rot="-10577866">
              <a:off x="4510" y="3295"/>
              <a:ext cx="385" cy="384"/>
            </a:xfrm>
            <a:custGeom>
              <a:avLst/>
              <a:gdLst>
                <a:gd name="T0" fmla="*/ 6 w 21600"/>
                <a:gd name="T1" fmla="*/ 3 h 21600"/>
                <a:gd name="T2" fmla="*/ 3 w 21600"/>
                <a:gd name="T3" fmla="*/ 7 h 21600"/>
                <a:gd name="T4" fmla="*/ 1 w 21600"/>
                <a:gd name="T5" fmla="*/ 3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9 w 21600"/>
                <a:gd name="T13" fmla="*/ 4725 h 21600"/>
                <a:gd name="T14" fmla="*/ 16831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19472" name="AutoShape 18"/>
            <p:cNvSpPr>
              <a:spLocks noChangeArrowheads="1"/>
            </p:cNvSpPr>
            <p:nvPr/>
          </p:nvSpPr>
          <p:spPr bwMode="auto">
            <a:xfrm rot="467524">
              <a:off x="4011" y="3302"/>
              <a:ext cx="576" cy="384"/>
            </a:xfrm>
            <a:prstGeom prst="parallelogram">
              <a:avLst>
                <a:gd name="adj" fmla="val 6979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19473" name="AutoShape 19"/>
            <p:cNvSpPr>
              <a:spLocks noChangeArrowheads="1"/>
            </p:cNvSpPr>
            <p:nvPr/>
          </p:nvSpPr>
          <p:spPr bwMode="auto">
            <a:xfrm rot="20763167">
              <a:off x="3585" y="3341"/>
              <a:ext cx="576" cy="384"/>
            </a:xfrm>
            <a:prstGeom prst="parallelogram">
              <a:avLst>
                <a:gd name="adj" fmla="val 6979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pic>
          <p:nvPicPr>
            <p:cNvPr id="19475" name="Picture 22" descr="C:\WINDOWS\Application Data\Microsoft\Media Catalog\Downloaded Clips\cl56\j021536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69338">
              <a:off x="4102" y="3266"/>
              <a:ext cx="52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4" descr="C:\WINDOWS\Application Data\Microsoft\Media Catalog\Downloaded Clips\cl56\j021535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3264"/>
              <a:ext cx="28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文字方塊 18"/>
          <p:cNvSpPr txBox="1">
            <a:spLocks noChangeArrowheads="1"/>
          </p:cNvSpPr>
          <p:nvPr/>
        </p:nvSpPr>
        <p:spPr bwMode="auto">
          <a:xfrm>
            <a:off x="2288250" y="4651852"/>
            <a:ext cx="223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奶品類</a:t>
            </a: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0804">
            <a:off x="3714076" y="5427519"/>
            <a:ext cx="679152" cy="422738"/>
          </a:xfrm>
          <a:prstGeom prst="rect">
            <a:avLst/>
          </a:prstGeom>
        </p:spPr>
      </p:pic>
      <p:sp>
        <p:nvSpPr>
          <p:cNvPr id="18" name="文字方塊 1"/>
          <p:cNvSpPr txBox="1">
            <a:spLocks noChangeArrowheads="1"/>
          </p:cNvSpPr>
          <p:nvPr/>
        </p:nvSpPr>
        <p:spPr bwMode="auto">
          <a:xfrm>
            <a:off x="1481555" y="6109322"/>
            <a:ext cx="22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穀物類</a:t>
            </a:r>
            <a:endParaRPr lang="zh-HK" altLang="en-US" dirty="0"/>
          </a:p>
        </p:txBody>
      </p:sp>
      <p:sp>
        <p:nvSpPr>
          <p:cNvPr id="19" name="文字方塊 12"/>
          <p:cNvSpPr txBox="1">
            <a:spLocks noChangeArrowheads="1"/>
          </p:cNvSpPr>
          <p:nvPr/>
        </p:nvSpPr>
        <p:spPr bwMode="auto">
          <a:xfrm>
            <a:off x="2071149" y="534640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蔬菜類</a:t>
            </a:r>
            <a:endParaRPr lang="zh-HK" altLang="en-US" dirty="0"/>
          </a:p>
        </p:txBody>
      </p:sp>
      <p:sp>
        <p:nvSpPr>
          <p:cNvPr id="21" name="文字方塊 14"/>
          <p:cNvSpPr txBox="1">
            <a:spLocks noChangeArrowheads="1"/>
          </p:cNvSpPr>
          <p:nvPr/>
        </p:nvSpPr>
        <p:spPr bwMode="auto">
          <a:xfrm>
            <a:off x="5246884" y="3687079"/>
            <a:ext cx="1157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油、鹽、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糖類</a:t>
            </a:r>
            <a:endParaRPr lang="zh-HK" altLang="en-US" dirty="0"/>
          </a:p>
        </p:txBody>
      </p:sp>
      <p:sp>
        <p:nvSpPr>
          <p:cNvPr id="22" name="文字方塊 15"/>
          <p:cNvSpPr txBox="1">
            <a:spLocks noChangeArrowheads="1"/>
          </p:cNvSpPr>
          <p:nvPr/>
        </p:nvSpPr>
        <p:spPr bwMode="auto">
          <a:xfrm>
            <a:off x="5749503" y="4426872"/>
            <a:ext cx="173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肉</a:t>
            </a:r>
            <a:r>
              <a:rPr lang="zh-TW" altLang="en-US" dirty="0" smtClean="0"/>
              <a:t>、魚、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蛋及代替品</a:t>
            </a:r>
            <a:endParaRPr lang="zh-HK" altLang="en-US" dirty="0"/>
          </a:p>
        </p:txBody>
      </p:sp>
      <p:sp>
        <p:nvSpPr>
          <p:cNvPr id="23" name="文字方塊 16"/>
          <p:cNvSpPr txBox="1">
            <a:spLocks noChangeArrowheads="1"/>
          </p:cNvSpPr>
          <p:nvPr/>
        </p:nvSpPr>
        <p:spPr bwMode="auto">
          <a:xfrm>
            <a:off x="5132183" y="5421833"/>
            <a:ext cx="173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水果類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D:\20050801\PREVIEW\CIMG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45" y="5147011"/>
            <a:ext cx="2260311" cy="16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324" y="1184394"/>
            <a:ext cx="8280920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</a:rPr>
              <a:t>紅</a:t>
            </a:r>
            <a:r>
              <a:rPr lang="zh-TW" altLang="en-US" dirty="0" smtClean="0"/>
              <a:t>色蔬果富含茄紅素和花青素</a:t>
            </a:r>
            <a:endParaRPr lang="en-US" altLang="zh-TW" dirty="0" smtClean="0"/>
          </a:p>
          <a:p>
            <a:pPr eaLnBrk="1" hangingPunct="1"/>
            <a:r>
              <a:rPr lang="zh-TW" altLang="en-US" b="1" dirty="0" smtClean="0">
                <a:solidFill>
                  <a:srgbClr val="FF9900"/>
                </a:solidFill>
              </a:rPr>
              <a:t>橙</a:t>
            </a:r>
            <a:r>
              <a:rPr lang="zh-TW" altLang="en-US" dirty="0" smtClean="0"/>
              <a:t>色蔬果富含胡蘿蔔素</a:t>
            </a:r>
            <a:endParaRPr lang="en-US" altLang="zh-TW" dirty="0" smtClean="0"/>
          </a:p>
          <a:p>
            <a:pPr eaLnBrk="1" hangingPunct="1"/>
            <a:r>
              <a:rPr lang="zh-TW" altLang="en-US" b="1" dirty="0" smtClean="0">
                <a:solidFill>
                  <a:srgbClr val="009900"/>
                </a:solidFill>
              </a:rPr>
              <a:t>綠</a:t>
            </a:r>
            <a:r>
              <a:rPr lang="zh-TW" altLang="en-US" dirty="0" smtClean="0"/>
              <a:t>色蔬果富含葉黃素、葉綠素</a:t>
            </a:r>
            <a:endParaRPr lang="en-US" altLang="zh-TW" dirty="0" smtClean="0"/>
          </a:p>
          <a:p>
            <a:pPr eaLnBrk="1" hangingPunct="1"/>
            <a:r>
              <a:rPr lang="zh-TW" altLang="en-US" b="1" dirty="0" smtClean="0">
                <a:solidFill>
                  <a:srgbClr val="7030A0"/>
                </a:solidFill>
              </a:rPr>
              <a:t>紫</a:t>
            </a:r>
            <a:r>
              <a:rPr lang="zh-TW" altLang="en-US" dirty="0" smtClean="0"/>
              <a:t>色蔬果富含花青素</a:t>
            </a:r>
          </a:p>
          <a:p>
            <a:pPr eaLnBrk="1" hangingPunct="1"/>
            <a:r>
              <a:rPr lang="zh-TW" altLang="en-US" dirty="0" smtClean="0"/>
              <a:t>多吃不同種類和顏色的蔬果，</a:t>
            </a:r>
            <a:r>
              <a:rPr lang="zh-TW" altLang="en-US" dirty="0"/>
              <a:t>能</a:t>
            </a:r>
            <a:r>
              <a:rPr lang="zh-TW" altLang="en-US" dirty="0" smtClean="0"/>
              <a:t>促進兒童健康成長。</a:t>
            </a:r>
          </a:p>
        </p:txBody>
      </p:sp>
      <p:pic>
        <p:nvPicPr>
          <p:cNvPr id="20486" name="Picture 6" descr="D:\20050801\PREVIEW\CIMG2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147011"/>
            <a:ext cx="226774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D:\20050801\PREVIEW\CIMG2307.JPG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49" y="5147011"/>
            <a:ext cx="2260311" cy="16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D:\20050805\PREVIEW\CIMG24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07" y="5147011"/>
            <a:ext cx="2290101" cy="17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流程圖: 替代程序 52"/>
          <p:cNvSpPr/>
          <p:nvPr/>
        </p:nvSpPr>
        <p:spPr bwMode="auto">
          <a:xfrm>
            <a:off x="1448232" y="4400667"/>
            <a:ext cx="3204819" cy="2345407"/>
          </a:xfrm>
          <a:prstGeom prst="flowChartAlternateProcess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4" name="流程圖: 替代程序 53"/>
          <p:cNvSpPr/>
          <p:nvPr/>
        </p:nvSpPr>
        <p:spPr bwMode="auto">
          <a:xfrm>
            <a:off x="4796141" y="4431494"/>
            <a:ext cx="3204819" cy="2345407"/>
          </a:xfrm>
          <a:prstGeom prst="flowChartAlternateProcess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2" name="流程圖: 替代程序 51"/>
          <p:cNvSpPr/>
          <p:nvPr/>
        </p:nvSpPr>
        <p:spPr bwMode="auto">
          <a:xfrm>
            <a:off x="4751557" y="1801917"/>
            <a:ext cx="3204819" cy="2511541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" name="流程圖: 替代程序 1"/>
          <p:cNvSpPr/>
          <p:nvPr/>
        </p:nvSpPr>
        <p:spPr bwMode="auto">
          <a:xfrm>
            <a:off x="1403648" y="1772816"/>
            <a:ext cx="3204819" cy="2526009"/>
          </a:xfrm>
          <a:prstGeom prst="flowChartAlternateProcess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50" name="Picture 2056" descr="P:\HildaMa\Share\to vera\siu l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5" t="4685" r="13445" b="20139"/>
          <a:stretch/>
        </p:blipFill>
        <p:spPr bwMode="auto">
          <a:xfrm>
            <a:off x="1601557" y="2000359"/>
            <a:ext cx="1009786" cy="89114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" name="Picture 17" descr="P:\HildaMa\Share\to vera\bo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" b="96495" l="1692" r="100000">
                        <a14:foregroundMark x1="36887" y1="30120" x2="40440" y2="34721"/>
                        <a14:foregroundMark x1="40102" y1="27820" x2="41117" y2="33187"/>
                        <a14:foregroundMark x1="51438" y1="36364" x2="47547" y2="44797"/>
                        <a14:foregroundMark x1="34010" y1="59036" x2="65990" y2="53122"/>
                        <a14:foregroundMark x1="67682" y1="55422" x2="36210" y2="55641"/>
                        <a14:foregroundMark x1="42978" y1="49945" x2="41794" y2="56079"/>
                        <a14:foregroundMark x1="50085" y1="49179" x2="63452" y2="55203"/>
                        <a14:foregroundMark x1="62098" y1="56736" x2="57530" y2="69660"/>
                        <a14:foregroundMark x1="52453" y1="57722" x2="51777" y2="69222"/>
                        <a14:foregroundMark x1="47547" y1="56517" x2="44670" y2="7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2" t="33" r="12681" b="49151"/>
          <a:stretch/>
        </p:blipFill>
        <p:spPr bwMode="auto">
          <a:xfrm>
            <a:off x="4874867" y="1999960"/>
            <a:ext cx="1005294" cy="90056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" name="Picture 5" descr="P:\HildaMa\Share\to vera\p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4" l="0" r="100000">
                        <a14:foregroundMark x1="43655" y1="31111" x2="70220" y2="25714"/>
                        <a14:foregroundMark x1="77496" y1="26561" x2="50931" y2="34180"/>
                        <a14:foregroundMark x1="35871" y1="26878" x2="52453" y2="32910"/>
                        <a14:foregroundMark x1="44670" y1="26243" x2="51438" y2="32063"/>
                        <a14:foregroundMark x1="69882" y1="41164" x2="21827" y2="67407"/>
                        <a14:foregroundMark x1="50931" y1="45608" x2="22335" y2="59577"/>
                        <a14:foregroundMark x1="42640" y1="46243" x2="15567" y2="66878"/>
                        <a14:foregroundMark x1="19459" y1="59577" x2="7276" y2="78624"/>
                        <a14:foregroundMark x1="6430" y1="78942" x2="30626" y2="81376"/>
                        <a14:foregroundMark x1="49915" y1="48677" x2="56684" y2="65926"/>
                        <a14:foregroundMark x1="58714" y1="44762" x2="63113" y2="62963"/>
                        <a14:foregroundMark x1="62098" y1="49312" x2="69882" y2="59577"/>
                        <a14:foregroundMark x1="75635" y1="39577" x2="52453" y2="52063"/>
                        <a14:foregroundMark x1="77496" y1="45397" x2="47547" y2="53228"/>
                        <a14:foregroundMark x1="62606" y1="50476" x2="51438" y2="66561"/>
                        <a14:foregroundMark x1="48054" y1="55661" x2="40778" y2="92275"/>
                        <a14:foregroundMark x1="24365" y1="65291" x2="19966" y2="76190"/>
                        <a14:foregroundMark x1="21827" y1="66878" x2="11675" y2="99894"/>
                        <a14:foregroundMark x1="13706" y1="79577" x2="8799" y2="99577"/>
                        <a14:foregroundMark x1="45685" y1="64127" x2="32995" y2="96825"/>
                        <a14:foregroundMark x1="22843" y1="71111" x2="41286" y2="99894"/>
                        <a14:foregroundMark x1="27242" y1="78942" x2="34010" y2="94709"/>
                        <a14:foregroundMark x1="39255" y1="57778" x2="33503" y2="82328"/>
                        <a14:foregroundMark x1="54822" y1="51429" x2="46531" y2="83810"/>
                        <a14:foregroundMark x1="60575" y1="61693" x2="63959" y2="90159"/>
                        <a14:foregroundMark x1="72250" y1="56508" x2="94078" y2="99577"/>
                        <a14:foregroundMark x1="69374" y1="54709" x2="74619" y2="56825"/>
                        <a14:foregroundMark x1="73773" y1="56825" x2="90186" y2="72910"/>
                        <a14:foregroundMark x1="90186" y1="72910" x2="69374" y2="80741"/>
                        <a14:foregroundMark x1="68359" y1="69312" x2="72758" y2="98307"/>
                        <a14:foregroundMark x1="73266" y1="81058" x2="83926" y2="98624"/>
                        <a14:foregroundMark x1="64467" y1="77143" x2="65482" y2="97143"/>
                        <a14:foregroundMark x1="51438" y1="75026" x2="60575" y2="97989"/>
                        <a14:foregroundMark x1="55330" y1="72275" x2="49915" y2="97778"/>
                        <a14:foregroundMark x1="49069" y1="82540" x2="49069" y2="97143"/>
                        <a14:foregroundMark x1="38748" y1="78942" x2="38409" y2="97460"/>
                        <a14:foregroundMark x1="78003" y1="74709" x2="95431" y2="98942"/>
                        <a14:foregroundMark x1="84264" y1="76508" x2="93063" y2="95344"/>
                        <a14:foregroundMark x1="49915" y1="63175" x2="32487" y2="93757"/>
                        <a14:foregroundMark x1="26227" y1="72593" x2="25212" y2="97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61"/>
          <a:stretch/>
        </p:blipFill>
        <p:spPr bwMode="auto">
          <a:xfrm>
            <a:off x="1520240" y="4733641"/>
            <a:ext cx="1030963" cy="87950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6" name="Text Box 41"/>
          <p:cNvSpPr txBox="1">
            <a:spLocks noChangeArrowheads="1"/>
          </p:cNvSpPr>
          <p:nvPr/>
        </p:nvSpPr>
        <p:spPr bwMode="auto">
          <a:xfrm>
            <a:off x="1586143" y="2822737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小琳</a:t>
            </a:r>
          </a:p>
        </p:txBody>
      </p:sp>
      <p:sp>
        <p:nvSpPr>
          <p:cNvPr id="21507" name="Text Box 42"/>
          <p:cNvSpPr txBox="1">
            <a:spLocks noChangeArrowheads="1"/>
          </p:cNvSpPr>
          <p:nvPr/>
        </p:nvSpPr>
        <p:spPr bwMode="auto">
          <a:xfrm>
            <a:off x="4788024" y="2861081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小聰</a:t>
            </a:r>
          </a:p>
        </p:txBody>
      </p:sp>
      <p:sp>
        <p:nvSpPr>
          <p:cNvPr id="21508" name="Text Box 43"/>
          <p:cNvSpPr txBox="1">
            <a:spLocks noChangeArrowheads="1"/>
          </p:cNvSpPr>
          <p:nvPr/>
        </p:nvSpPr>
        <p:spPr bwMode="auto">
          <a:xfrm>
            <a:off x="1531284" y="5517817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偉明</a:t>
            </a:r>
          </a:p>
        </p:txBody>
      </p:sp>
      <p:sp>
        <p:nvSpPr>
          <p:cNvPr id="21509" name="Text Box 44"/>
          <p:cNvSpPr txBox="1">
            <a:spLocks noChangeArrowheads="1"/>
          </p:cNvSpPr>
          <p:nvPr/>
        </p:nvSpPr>
        <p:spPr bwMode="auto">
          <a:xfrm>
            <a:off x="4938145" y="5542206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嘉嘉</a:t>
            </a:r>
          </a:p>
        </p:txBody>
      </p:sp>
      <p:grpSp>
        <p:nvGrpSpPr>
          <p:cNvPr id="21510" name="Group 45"/>
          <p:cNvGrpSpPr>
            <a:grpSpLocks/>
          </p:cNvGrpSpPr>
          <p:nvPr/>
        </p:nvGrpSpPr>
        <p:grpSpPr bwMode="auto">
          <a:xfrm>
            <a:off x="6019626" y="1898669"/>
            <a:ext cx="1936750" cy="2303689"/>
            <a:chOff x="3984" y="1248"/>
            <a:chExt cx="1681" cy="2514"/>
          </a:xfrm>
        </p:grpSpPr>
        <p:sp>
          <p:nvSpPr>
            <p:cNvPr id="21542" name="AutoShape 46"/>
            <p:cNvSpPr>
              <a:spLocks noChangeArrowheads="1"/>
            </p:cNvSpPr>
            <p:nvPr/>
          </p:nvSpPr>
          <p:spPr bwMode="auto">
            <a:xfrm rot="529785">
              <a:off x="3984" y="1376"/>
              <a:ext cx="1681" cy="923"/>
            </a:xfrm>
            <a:prstGeom prst="triangle">
              <a:avLst>
                <a:gd name="adj" fmla="val 49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21543" name="AutoShape 47"/>
            <p:cNvSpPr>
              <a:spLocks noChangeArrowheads="1"/>
            </p:cNvSpPr>
            <p:nvPr/>
          </p:nvSpPr>
          <p:spPr bwMode="auto">
            <a:xfrm rot="-777004">
              <a:off x="4080" y="2370"/>
              <a:ext cx="624" cy="384"/>
            </a:xfrm>
            <a:prstGeom prst="parallelogram">
              <a:avLst>
                <a:gd name="adj" fmla="val 6348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21544" name="AutoShape 48"/>
            <p:cNvSpPr>
              <a:spLocks noChangeArrowheads="1"/>
            </p:cNvSpPr>
            <p:nvPr/>
          </p:nvSpPr>
          <p:spPr bwMode="auto">
            <a:xfrm rot="-9729757">
              <a:off x="4608" y="2802"/>
              <a:ext cx="624" cy="384"/>
            </a:xfrm>
            <a:custGeom>
              <a:avLst/>
              <a:gdLst>
                <a:gd name="T0" fmla="*/ 16 w 21600"/>
                <a:gd name="T1" fmla="*/ 3 h 21600"/>
                <a:gd name="T2" fmla="*/ 9 w 21600"/>
                <a:gd name="T3" fmla="*/ 7 h 21600"/>
                <a:gd name="T4" fmla="*/ 2 w 21600"/>
                <a:gd name="T5" fmla="*/ 3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42 w 21600"/>
                <a:gd name="T13" fmla="*/ 4725 h 21600"/>
                <a:gd name="T14" fmla="*/ 16858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45" name="AutoShape 49"/>
            <p:cNvSpPr>
              <a:spLocks noChangeArrowheads="1"/>
            </p:cNvSpPr>
            <p:nvPr/>
          </p:nvSpPr>
          <p:spPr bwMode="auto">
            <a:xfrm rot="-550161">
              <a:off x="4032" y="2802"/>
              <a:ext cx="672" cy="384"/>
            </a:xfrm>
            <a:prstGeom prst="parallelogram">
              <a:avLst>
                <a:gd name="adj" fmla="val 3791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21546" name="AutoShape 50"/>
            <p:cNvSpPr>
              <a:spLocks noChangeArrowheads="1"/>
            </p:cNvSpPr>
            <p:nvPr/>
          </p:nvSpPr>
          <p:spPr bwMode="auto">
            <a:xfrm rot="10693741">
              <a:off x="4032" y="3282"/>
              <a:ext cx="1104" cy="480"/>
            </a:xfrm>
            <a:custGeom>
              <a:avLst/>
              <a:gdLst>
                <a:gd name="T0" fmla="*/ 53 w 21600"/>
                <a:gd name="T1" fmla="*/ 5 h 21600"/>
                <a:gd name="T2" fmla="*/ 28 w 21600"/>
                <a:gd name="T3" fmla="*/ 11 h 21600"/>
                <a:gd name="T4" fmla="*/ 3 w 21600"/>
                <a:gd name="T5" fmla="*/ 5 h 21600"/>
                <a:gd name="T6" fmla="*/ 2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2970 h 21600"/>
                <a:gd name="T14" fmla="*/ 18626 w 21600"/>
                <a:gd name="T15" fmla="*/ 18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58" y="21600"/>
                  </a:lnTo>
                  <a:lnTo>
                    <a:pt x="1924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47" name="AutoShape 51"/>
            <p:cNvSpPr>
              <a:spLocks noChangeArrowheads="1"/>
            </p:cNvSpPr>
            <p:nvPr/>
          </p:nvSpPr>
          <p:spPr bwMode="auto">
            <a:xfrm rot="-10217050">
              <a:off x="4560" y="2368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pic>
          <p:nvPicPr>
            <p:cNvPr id="21548" name="Picture 52" descr="C:\WINDOWS\Application Data\Microsoft\Media Catalog\Downloaded Clips\cl5c\j0232479.w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" y="1248"/>
              <a:ext cx="761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53" descr="C:\WINDOWS\Application Data\Microsoft\Media Catalog\Downloaded Clips\cl56\j0215796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1701"/>
              <a:ext cx="6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0" name="Picture 5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1831"/>
              <a:ext cx="60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11" name="Group 56"/>
          <p:cNvGrpSpPr>
            <a:grpSpLocks/>
          </p:cNvGrpSpPr>
          <p:nvPr/>
        </p:nvGrpSpPr>
        <p:grpSpPr bwMode="auto">
          <a:xfrm>
            <a:off x="2162207" y="2001956"/>
            <a:ext cx="2209800" cy="2168525"/>
            <a:chOff x="3072" y="1728"/>
            <a:chExt cx="2544" cy="2496"/>
          </a:xfrm>
        </p:grpSpPr>
        <p:sp>
          <p:nvSpPr>
            <p:cNvPr id="21534" name="AutoShape 57"/>
            <p:cNvSpPr>
              <a:spLocks noChangeArrowheads="1"/>
            </p:cNvSpPr>
            <p:nvPr/>
          </p:nvSpPr>
          <p:spPr bwMode="auto">
            <a:xfrm rot="310054">
              <a:off x="3648" y="1728"/>
              <a:ext cx="1776" cy="998"/>
            </a:xfrm>
            <a:prstGeom prst="triangle">
              <a:avLst>
                <a:gd name="adj" fmla="val 49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21535" name="AutoShape 58"/>
            <p:cNvSpPr>
              <a:spLocks noChangeArrowheads="1"/>
            </p:cNvSpPr>
            <p:nvPr/>
          </p:nvSpPr>
          <p:spPr bwMode="auto">
            <a:xfrm rot="-305174">
              <a:off x="3696" y="2832"/>
              <a:ext cx="768" cy="384"/>
            </a:xfrm>
            <a:prstGeom prst="parallelogram">
              <a:avLst>
                <a:gd name="adj" fmla="val 7813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21536" name="AutoShape 59"/>
            <p:cNvSpPr>
              <a:spLocks noChangeArrowheads="1"/>
            </p:cNvSpPr>
            <p:nvPr/>
          </p:nvSpPr>
          <p:spPr bwMode="auto">
            <a:xfrm rot="10616522">
              <a:off x="4416" y="3312"/>
              <a:ext cx="912" cy="384"/>
            </a:xfrm>
            <a:custGeom>
              <a:avLst/>
              <a:gdLst>
                <a:gd name="T0" fmla="*/ 33 w 21600"/>
                <a:gd name="T1" fmla="*/ 3 h 21600"/>
                <a:gd name="T2" fmla="*/ 19 w 21600"/>
                <a:gd name="T3" fmla="*/ 7 h 21600"/>
                <a:gd name="T4" fmla="*/ 5 w 21600"/>
                <a:gd name="T5" fmla="*/ 3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1 w 21600"/>
                <a:gd name="T13" fmla="*/ 4725 h 21600"/>
                <a:gd name="T14" fmla="*/ 16839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37" name="AutoShape 60"/>
            <p:cNvSpPr>
              <a:spLocks noChangeArrowheads="1"/>
            </p:cNvSpPr>
            <p:nvPr/>
          </p:nvSpPr>
          <p:spPr bwMode="auto">
            <a:xfrm rot="282137">
              <a:off x="3312" y="3264"/>
              <a:ext cx="1200" cy="384"/>
            </a:xfrm>
            <a:prstGeom prst="parallelogram">
              <a:avLst>
                <a:gd name="adj" fmla="val 6770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21538" name="AutoShape 61"/>
            <p:cNvSpPr>
              <a:spLocks noChangeArrowheads="1"/>
            </p:cNvSpPr>
            <p:nvPr/>
          </p:nvSpPr>
          <p:spPr bwMode="auto">
            <a:xfrm rot="10723943">
              <a:off x="3072" y="3744"/>
              <a:ext cx="2544" cy="480"/>
            </a:xfrm>
            <a:custGeom>
              <a:avLst/>
              <a:gdLst>
                <a:gd name="T0" fmla="*/ 283 w 21600"/>
                <a:gd name="T1" fmla="*/ 5 h 21600"/>
                <a:gd name="T2" fmla="*/ 150 w 21600"/>
                <a:gd name="T3" fmla="*/ 11 h 21600"/>
                <a:gd name="T4" fmla="*/ 17 w 21600"/>
                <a:gd name="T5" fmla="*/ 5 h 21600"/>
                <a:gd name="T6" fmla="*/ 1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23 w 21600"/>
                <a:gd name="T13" fmla="*/ 3015 h 21600"/>
                <a:gd name="T14" fmla="*/ 18577 w 21600"/>
                <a:gd name="T15" fmla="*/ 185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48" y="21600"/>
                  </a:lnTo>
                  <a:lnTo>
                    <a:pt x="191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39" name="AutoShape 62"/>
            <p:cNvSpPr>
              <a:spLocks noChangeArrowheads="1"/>
            </p:cNvSpPr>
            <p:nvPr/>
          </p:nvSpPr>
          <p:spPr bwMode="auto">
            <a:xfrm rot="-10282082">
              <a:off x="4320" y="2832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pic>
          <p:nvPicPr>
            <p:cNvPr id="21540" name="Picture 6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07"/>
              <a:ext cx="72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41" name="Picture 6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73"/>
              <a:ext cx="480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12" name="Group 65"/>
          <p:cNvGrpSpPr>
            <a:grpSpLocks/>
          </p:cNvGrpSpPr>
          <p:nvPr/>
        </p:nvGrpSpPr>
        <p:grpSpPr bwMode="auto">
          <a:xfrm>
            <a:off x="1846751" y="4609475"/>
            <a:ext cx="2835275" cy="2003425"/>
            <a:chOff x="3119" y="2352"/>
            <a:chExt cx="2650" cy="1872"/>
          </a:xfrm>
        </p:grpSpPr>
        <p:sp>
          <p:nvSpPr>
            <p:cNvPr id="21525" name="AutoShape 66"/>
            <p:cNvSpPr>
              <a:spLocks noChangeArrowheads="1"/>
            </p:cNvSpPr>
            <p:nvPr/>
          </p:nvSpPr>
          <p:spPr bwMode="auto">
            <a:xfrm rot="-314057">
              <a:off x="3696" y="2352"/>
              <a:ext cx="815" cy="479"/>
            </a:xfrm>
            <a:prstGeom prst="triangle">
              <a:avLst>
                <a:gd name="adj" fmla="val 49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21526" name="AutoShape 67"/>
            <p:cNvSpPr>
              <a:spLocks noChangeArrowheads="1"/>
            </p:cNvSpPr>
            <p:nvPr/>
          </p:nvSpPr>
          <p:spPr bwMode="auto">
            <a:xfrm rot="549513">
              <a:off x="3743" y="2880"/>
              <a:ext cx="768" cy="384"/>
            </a:xfrm>
            <a:prstGeom prst="parallelogram">
              <a:avLst>
                <a:gd name="adj" fmla="val 7813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21527" name="AutoShape 68"/>
            <p:cNvSpPr>
              <a:spLocks noChangeArrowheads="1"/>
            </p:cNvSpPr>
            <p:nvPr/>
          </p:nvSpPr>
          <p:spPr bwMode="auto">
            <a:xfrm rot="-10577866">
              <a:off x="4463" y="3312"/>
              <a:ext cx="912" cy="384"/>
            </a:xfrm>
            <a:custGeom>
              <a:avLst/>
              <a:gdLst>
                <a:gd name="T0" fmla="*/ 33 w 21600"/>
                <a:gd name="T1" fmla="*/ 3 h 21600"/>
                <a:gd name="T2" fmla="*/ 19 w 21600"/>
                <a:gd name="T3" fmla="*/ 7 h 21600"/>
                <a:gd name="T4" fmla="*/ 5 w 21600"/>
                <a:gd name="T5" fmla="*/ 3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1 w 21600"/>
                <a:gd name="T13" fmla="*/ 4725 h 21600"/>
                <a:gd name="T14" fmla="*/ 16839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28" name="AutoShape 69"/>
            <p:cNvSpPr>
              <a:spLocks noChangeArrowheads="1"/>
            </p:cNvSpPr>
            <p:nvPr/>
          </p:nvSpPr>
          <p:spPr bwMode="auto">
            <a:xfrm>
              <a:off x="4079" y="3312"/>
              <a:ext cx="576" cy="384"/>
            </a:xfrm>
            <a:prstGeom prst="parallelogram">
              <a:avLst>
                <a:gd name="adj" fmla="val 6979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21529" name="AutoShape 70"/>
            <p:cNvSpPr>
              <a:spLocks noChangeArrowheads="1"/>
            </p:cNvSpPr>
            <p:nvPr/>
          </p:nvSpPr>
          <p:spPr bwMode="auto">
            <a:xfrm rot="10702645">
              <a:off x="3119" y="3744"/>
              <a:ext cx="2544" cy="480"/>
            </a:xfrm>
            <a:custGeom>
              <a:avLst/>
              <a:gdLst>
                <a:gd name="T0" fmla="*/ 283 w 21600"/>
                <a:gd name="T1" fmla="*/ 5 h 21600"/>
                <a:gd name="T2" fmla="*/ 150 w 21600"/>
                <a:gd name="T3" fmla="*/ 11 h 21600"/>
                <a:gd name="T4" fmla="*/ 17 w 21600"/>
                <a:gd name="T5" fmla="*/ 5 h 21600"/>
                <a:gd name="T6" fmla="*/ 1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23 w 21600"/>
                <a:gd name="T13" fmla="*/ 3015 h 21600"/>
                <a:gd name="T14" fmla="*/ 18577 w 21600"/>
                <a:gd name="T15" fmla="*/ 185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48" y="21600"/>
                  </a:lnTo>
                  <a:lnTo>
                    <a:pt x="191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30" name="AutoShape 71"/>
            <p:cNvSpPr>
              <a:spLocks noChangeArrowheads="1"/>
            </p:cNvSpPr>
            <p:nvPr/>
          </p:nvSpPr>
          <p:spPr bwMode="auto">
            <a:xfrm rot="-10440336">
              <a:off x="4281" y="2549"/>
              <a:ext cx="1488" cy="766"/>
            </a:xfrm>
            <a:custGeom>
              <a:avLst/>
              <a:gdLst>
                <a:gd name="T0" fmla="*/ 87 w 21600"/>
                <a:gd name="T1" fmla="*/ 14 h 21600"/>
                <a:gd name="T2" fmla="*/ 51 w 21600"/>
                <a:gd name="T3" fmla="*/ 27 h 21600"/>
                <a:gd name="T4" fmla="*/ 15 w 21600"/>
                <a:gd name="T5" fmla="*/ 14 h 21600"/>
                <a:gd name="T6" fmla="*/ 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5048 h 21600"/>
                <a:gd name="T14" fmla="*/ 16563 w 21600"/>
                <a:gd name="T15" fmla="*/ 165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72" y="21600"/>
                  </a:lnTo>
                  <a:lnTo>
                    <a:pt x="151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pic>
          <p:nvPicPr>
            <p:cNvPr id="21531" name="Picture 72" descr="C:\WINDOWS\Application Data\Microsoft\Media Catalog\Downloaded Clips\cl56\j0215933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" y="2740"/>
              <a:ext cx="816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73" descr="C:\WINDOWS\Application Data\Microsoft\Media Catalog\Downloaded Clips\cl56\j0215362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312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74" descr="C:\WINDOWS\Application Data\Microsoft\Media Catalog\Downloaded Clips\cl8a\j0345913.wm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2637"/>
              <a:ext cx="435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489458" y="695598"/>
            <a:ext cx="825900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假設</a:t>
            </a: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b="1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四位故事</a:t>
            </a:r>
            <a:r>
              <a:rPr lang="zh-TW" altLang="en-US" b="1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主角的朋友，</a:t>
            </a: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會怎樣忠告和</a:t>
            </a:r>
            <a:r>
              <a:rPr lang="zh-TW" altLang="en-US" b="1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建議他們，幫助他們改善</a:t>
            </a: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偏食</a:t>
            </a:r>
            <a:r>
              <a:rPr lang="zh-TW" altLang="en-US" b="1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行為呢？</a:t>
            </a:r>
            <a:endParaRPr lang="zh-TW" altLang="en-US" b="1" dirty="0">
              <a:effectLst>
                <a:glow rad="127000">
                  <a:schemeClr val="bg1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1514" name="Group 76"/>
          <p:cNvGrpSpPr>
            <a:grpSpLocks/>
          </p:cNvGrpSpPr>
          <p:nvPr/>
        </p:nvGrpSpPr>
        <p:grpSpPr bwMode="auto">
          <a:xfrm>
            <a:off x="5647144" y="4564107"/>
            <a:ext cx="2209800" cy="2133600"/>
            <a:chOff x="3216" y="2400"/>
            <a:chExt cx="2448" cy="1776"/>
          </a:xfrm>
        </p:grpSpPr>
        <p:sp>
          <p:nvSpPr>
            <p:cNvPr id="21515" name="AutoShape 77"/>
            <p:cNvSpPr>
              <a:spLocks noChangeArrowheads="1"/>
            </p:cNvSpPr>
            <p:nvPr/>
          </p:nvSpPr>
          <p:spPr bwMode="auto">
            <a:xfrm rot="-317841">
              <a:off x="4024" y="2400"/>
              <a:ext cx="728" cy="432"/>
            </a:xfrm>
            <a:prstGeom prst="triangle">
              <a:avLst>
                <a:gd name="adj" fmla="val 4974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21516" name="AutoShape 78"/>
            <p:cNvSpPr>
              <a:spLocks noChangeArrowheads="1"/>
            </p:cNvSpPr>
            <p:nvPr/>
          </p:nvSpPr>
          <p:spPr bwMode="auto">
            <a:xfrm rot="-387529">
              <a:off x="3696" y="2880"/>
              <a:ext cx="768" cy="384"/>
            </a:xfrm>
            <a:prstGeom prst="parallelogram">
              <a:avLst>
                <a:gd name="adj" fmla="val 7813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21517" name="AutoShape 79"/>
            <p:cNvSpPr>
              <a:spLocks noChangeArrowheads="1"/>
            </p:cNvSpPr>
            <p:nvPr/>
          </p:nvSpPr>
          <p:spPr bwMode="auto">
            <a:xfrm rot="10648596">
              <a:off x="3216" y="3696"/>
              <a:ext cx="2448" cy="480"/>
            </a:xfrm>
            <a:custGeom>
              <a:avLst/>
              <a:gdLst>
                <a:gd name="T0" fmla="*/ 262 w 21600"/>
                <a:gd name="T1" fmla="*/ 5 h 21600"/>
                <a:gd name="T2" fmla="*/ 139 w 21600"/>
                <a:gd name="T3" fmla="*/ 11 h 21600"/>
                <a:gd name="T4" fmla="*/ 16 w 21600"/>
                <a:gd name="T5" fmla="*/ 5 h 21600"/>
                <a:gd name="T6" fmla="*/ 13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26 w 21600"/>
                <a:gd name="T13" fmla="*/ 3015 h 21600"/>
                <a:gd name="T14" fmla="*/ 18574 w 21600"/>
                <a:gd name="T15" fmla="*/ 185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48" y="21600"/>
                  </a:lnTo>
                  <a:lnTo>
                    <a:pt x="191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18" name="AutoShape 80"/>
            <p:cNvSpPr>
              <a:spLocks noChangeArrowheads="1"/>
            </p:cNvSpPr>
            <p:nvPr/>
          </p:nvSpPr>
          <p:spPr bwMode="auto">
            <a:xfrm rot="-10091298">
              <a:off x="4272" y="2832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19" name="AutoShape 81"/>
            <p:cNvSpPr>
              <a:spLocks noChangeArrowheads="1"/>
            </p:cNvSpPr>
            <p:nvPr/>
          </p:nvSpPr>
          <p:spPr bwMode="auto">
            <a:xfrm rot="-10577866">
              <a:off x="4510" y="3295"/>
              <a:ext cx="385" cy="384"/>
            </a:xfrm>
            <a:custGeom>
              <a:avLst/>
              <a:gdLst>
                <a:gd name="T0" fmla="*/ 6 w 21600"/>
                <a:gd name="T1" fmla="*/ 3 h 21600"/>
                <a:gd name="T2" fmla="*/ 3 w 21600"/>
                <a:gd name="T3" fmla="*/ 7 h 21600"/>
                <a:gd name="T4" fmla="*/ 1 w 21600"/>
                <a:gd name="T5" fmla="*/ 3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9 w 21600"/>
                <a:gd name="T13" fmla="*/ 4725 h 21600"/>
                <a:gd name="T14" fmla="*/ 16831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21520" name="AutoShape 82"/>
            <p:cNvSpPr>
              <a:spLocks noChangeArrowheads="1"/>
            </p:cNvSpPr>
            <p:nvPr/>
          </p:nvSpPr>
          <p:spPr bwMode="auto">
            <a:xfrm rot="467524">
              <a:off x="3888" y="3312"/>
              <a:ext cx="576" cy="384"/>
            </a:xfrm>
            <a:prstGeom prst="parallelogram">
              <a:avLst>
                <a:gd name="adj" fmla="val 6979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21521" name="AutoShape 83"/>
            <p:cNvSpPr>
              <a:spLocks noChangeArrowheads="1"/>
            </p:cNvSpPr>
            <p:nvPr/>
          </p:nvSpPr>
          <p:spPr bwMode="auto">
            <a:xfrm rot="-836833">
              <a:off x="3456" y="3360"/>
              <a:ext cx="576" cy="384"/>
            </a:xfrm>
            <a:prstGeom prst="parallelogram">
              <a:avLst>
                <a:gd name="adj" fmla="val 6979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21522" name="AutoShape 84"/>
            <p:cNvSpPr>
              <a:spLocks noChangeArrowheads="1"/>
            </p:cNvSpPr>
            <p:nvPr/>
          </p:nvSpPr>
          <p:spPr bwMode="auto">
            <a:xfrm rot="816387">
              <a:off x="4847" y="3312"/>
              <a:ext cx="385" cy="384"/>
            </a:xfrm>
            <a:custGeom>
              <a:avLst/>
              <a:gdLst>
                <a:gd name="T0" fmla="*/ 6 w 21600"/>
                <a:gd name="T1" fmla="*/ 3 h 21600"/>
                <a:gd name="T2" fmla="*/ 3 w 21600"/>
                <a:gd name="T3" fmla="*/ 7 h 21600"/>
                <a:gd name="T4" fmla="*/ 1 w 21600"/>
                <a:gd name="T5" fmla="*/ 3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9 w 21600"/>
                <a:gd name="T13" fmla="*/ 4725 h 21600"/>
                <a:gd name="T14" fmla="*/ 16831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pic>
          <p:nvPicPr>
            <p:cNvPr id="21523" name="Picture 85" descr="C:\WINDOWS\Application Data\Microsoft\Media Catalog\Downloaded Clips\cl56\j0215360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64"/>
              <a:ext cx="52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86" descr="C:\WINDOWS\Application Data\Microsoft\Media Catalog\Downloaded Clips\cl56\j0215358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3264"/>
              <a:ext cx="28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7" descr="P:\HildaMa\Share\to vera\kaka_jpg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75" b="100000" l="7276" r="99154">
                        <a14:foregroundMark x1="46531" y1="37998" x2="65821" y2="38581"/>
                        <a14:foregroundMark x1="45685" y1="47716" x2="53976" y2="5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-1524" r="4502" b="57330"/>
          <a:stretch/>
        </p:blipFill>
        <p:spPr bwMode="auto">
          <a:xfrm>
            <a:off x="5010153" y="4661633"/>
            <a:ext cx="977687" cy="92363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9969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800" b="1" kern="1200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健康小子的立志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4864"/>
            <a:ext cx="7177088" cy="4114800"/>
          </a:xfrm>
        </p:spPr>
        <p:txBody>
          <a:bodyPr/>
          <a:lstStyle/>
          <a:p>
            <a:pPr eaLnBrk="1" hangingPunct="1"/>
            <a:r>
              <a:rPr lang="zh-TW" altLang="en-US" b="1" kern="1200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想想自己的飲食習慣，有沒有</a:t>
            </a:r>
            <a:r>
              <a:rPr lang="zh-TW" altLang="en-US" b="1" kern="1200" dirty="0" smtClean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偏食問題</a:t>
            </a:r>
            <a:r>
              <a:rPr lang="zh-TW" altLang="en-US" b="1" kern="1200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呢？你的「飲食金字塔」也變了型嗎？</a:t>
            </a:r>
          </a:p>
          <a:p>
            <a:pPr eaLnBrk="1" hangingPunct="1"/>
            <a:r>
              <a:rPr lang="zh-TW" altLang="en-US" b="1" kern="1200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試設計一張書籤，上面寫上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「我要成為健康小子，培養均衡的飲食習慣。我願意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b="1" kern="12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kern="1200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，然後寫上你對如何改善偏食行為，或維持健康飲食的立志。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39837"/>
            <a:ext cx="3045650" cy="3598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948" y="1844824"/>
            <a:ext cx="3240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說出一種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你喜歡和一種你討厭的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食物，並說明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97554" y="1979054"/>
            <a:ext cx="2679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你認為「偏食」是甚麼？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7" y="2945513"/>
            <a:ext cx="3270765" cy="37113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09736" y="1844823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試說明偏食的好處和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壞處。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 rot="615358">
            <a:off x="1735555" y="55112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熱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 rot="20751981">
            <a:off x="3256660" y="48765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92D05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</a:t>
            </a:r>
            <a:endParaRPr lang="zh-HK" altLang="en-US" sz="8000" b="1" dirty="0" smtClean="0">
              <a:solidFill>
                <a:srgbClr val="92D05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 rot="334861">
            <a:off x="4880280" y="493685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 rot="20787163">
            <a:off x="6582374" y="47513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endParaRPr lang="zh-HK" altLang="en-US" sz="8000" b="1" dirty="0" smtClean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2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098" y="980728"/>
            <a:ext cx="8239804" cy="2880320"/>
          </a:xfrm>
        </p:spPr>
        <p:txBody>
          <a:bodyPr/>
          <a:lstStyle/>
          <a:p>
            <a:pPr indent="19050" eaLnBrk="1" hangingPunct="1">
              <a:lnSpc>
                <a:spcPct val="140000"/>
              </a:lnSpc>
              <a:buNone/>
            </a:pPr>
            <a:r>
              <a:rPr lang="zh-TW" altLang="en-US" dirty="0" smtClean="0"/>
              <a:t>其實每個人都</a:t>
            </a:r>
            <a:r>
              <a:rPr lang="zh-TW" altLang="en-US" dirty="0" smtClean="0"/>
              <a:t>有特別喜歡或不喜歡</a:t>
            </a:r>
            <a:r>
              <a:rPr lang="zh-TW" altLang="en-US" dirty="0" smtClean="0"/>
              <a:t>的一些食物</a:t>
            </a:r>
            <a:r>
              <a:rPr lang="zh-TW" altLang="en-US" dirty="0" smtClean="0"/>
              <a:t>，不算是偏食！你認識</a:t>
            </a:r>
            <a:r>
              <a:rPr lang="zh-TW" altLang="en-US" u="sng" dirty="0" smtClean="0"/>
              <a:t>小琳</a:t>
            </a:r>
            <a:r>
              <a:rPr lang="zh-TW" altLang="en-US" dirty="0" smtClean="0"/>
              <a:t>、</a:t>
            </a:r>
            <a:r>
              <a:rPr lang="zh-TW" altLang="en-US" u="sng" dirty="0" smtClean="0"/>
              <a:t>小聰</a:t>
            </a:r>
            <a:r>
              <a:rPr lang="zh-TW" altLang="en-US" dirty="0" smtClean="0"/>
              <a:t>、</a:t>
            </a:r>
            <a:r>
              <a:rPr lang="zh-TW" altLang="en-US" u="sng" dirty="0" smtClean="0"/>
              <a:t>偉明</a:t>
            </a:r>
            <a:r>
              <a:rPr lang="zh-TW" altLang="en-US" dirty="0" smtClean="0"/>
              <a:t>和</a:t>
            </a:r>
            <a:r>
              <a:rPr lang="zh-TW" altLang="en-US" u="sng" dirty="0" smtClean="0"/>
              <a:t>嘉嘉</a:t>
            </a:r>
            <a:r>
              <a:rPr lang="zh-TW" altLang="en-US" dirty="0" smtClean="0"/>
              <a:t>嗎</a:t>
            </a:r>
            <a:r>
              <a:rPr lang="zh-TW" altLang="en-US" dirty="0" smtClean="0"/>
              <a:t>？請聆聽他們</a:t>
            </a:r>
            <a:r>
              <a:rPr lang="zh-TW" altLang="en-US" dirty="0" smtClean="0"/>
              <a:t>的故事</a:t>
            </a:r>
            <a:r>
              <a:rPr lang="zh-TW" altLang="en-US" dirty="0" smtClean="0"/>
              <a:t>，留意</a:t>
            </a:r>
            <a:r>
              <a:rPr lang="zh-TW" altLang="en-US" dirty="0" smtClean="0"/>
              <a:t>他們獨特的飲食</a:t>
            </a:r>
            <a:r>
              <a:rPr lang="zh-TW" altLang="en-US" dirty="0" smtClean="0"/>
              <a:t>喜好。</a:t>
            </a:r>
            <a:endParaRPr lang="zh-TW" altLang="en-US" dirty="0" smtClean="0"/>
          </a:p>
        </p:txBody>
      </p:sp>
      <p:sp>
        <p:nvSpPr>
          <p:cNvPr id="4" name="流程圖: 替代程序 3"/>
          <p:cNvSpPr/>
          <p:nvPr/>
        </p:nvSpPr>
        <p:spPr bwMode="auto">
          <a:xfrm>
            <a:off x="4897662" y="4149080"/>
            <a:ext cx="2069417" cy="1901669"/>
          </a:xfrm>
          <a:prstGeom prst="flowChartAlternateProcess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流程圖: 替代程序 4"/>
          <p:cNvSpPr/>
          <p:nvPr/>
        </p:nvSpPr>
        <p:spPr bwMode="auto">
          <a:xfrm>
            <a:off x="7039087" y="4149080"/>
            <a:ext cx="2069417" cy="1901669"/>
          </a:xfrm>
          <a:prstGeom prst="flowChartAlternateProcess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流程圖: 替代程序 5"/>
          <p:cNvSpPr/>
          <p:nvPr/>
        </p:nvSpPr>
        <p:spPr bwMode="auto">
          <a:xfrm>
            <a:off x="2530480" y="4149080"/>
            <a:ext cx="2276359" cy="1932942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流程圖: 替代程序 6"/>
          <p:cNvSpPr/>
          <p:nvPr/>
        </p:nvSpPr>
        <p:spPr bwMode="auto">
          <a:xfrm>
            <a:off x="414351" y="4149080"/>
            <a:ext cx="2069417" cy="1944078"/>
          </a:xfrm>
          <a:prstGeom prst="flowChartAlternateProcess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8" name="Picture 2056" descr="P:\HildaMa\Share\to vera\siu l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5" t="4685" r="13445" b="20139"/>
          <a:stretch/>
        </p:blipFill>
        <p:spPr bwMode="auto">
          <a:xfrm>
            <a:off x="545682" y="4327897"/>
            <a:ext cx="1812641" cy="159966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17" descr="P:\HildaMa\Share\to vera\bo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" b="96495" l="1692" r="100000">
                        <a14:foregroundMark x1="36887" y1="30120" x2="40440" y2="34721"/>
                        <a14:foregroundMark x1="40102" y1="27820" x2="41117" y2="33187"/>
                        <a14:foregroundMark x1="51438" y1="36364" x2="47547" y2="44797"/>
                        <a14:foregroundMark x1="34010" y1="59036" x2="65990" y2="53122"/>
                        <a14:foregroundMark x1="67682" y1="55422" x2="36210" y2="55641"/>
                        <a14:foregroundMark x1="42978" y1="49945" x2="41794" y2="56079"/>
                        <a14:foregroundMark x1="50085" y1="49179" x2="63452" y2="55203"/>
                        <a14:foregroundMark x1="62098" y1="56736" x2="57530" y2="69660"/>
                        <a14:foregroundMark x1="52453" y1="57722" x2="51777" y2="69222"/>
                        <a14:foregroundMark x1="47547" y1="56517" x2="44670" y2="7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2" t="33" r="12681" b="49151"/>
          <a:stretch/>
        </p:blipFill>
        <p:spPr bwMode="auto">
          <a:xfrm>
            <a:off x="2718607" y="4293096"/>
            <a:ext cx="1878597" cy="168289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5" descr="P:\HildaMa\Share\to vera\p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4" l="0" r="100000">
                        <a14:foregroundMark x1="43655" y1="31111" x2="70220" y2="25714"/>
                        <a14:foregroundMark x1="77496" y1="26561" x2="50931" y2="34180"/>
                        <a14:foregroundMark x1="35871" y1="26878" x2="52453" y2="32910"/>
                        <a14:foregroundMark x1="44670" y1="26243" x2="51438" y2="32063"/>
                        <a14:foregroundMark x1="69882" y1="41164" x2="21827" y2="67407"/>
                        <a14:foregroundMark x1="50931" y1="45608" x2="22335" y2="59577"/>
                        <a14:foregroundMark x1="42640" y1="46243" x2="15567" y2="66878"/>
                        <a14:foregroundMark x1="19459" y1="59577" x2="7276" y2="78624"/>
                        <a14:foregroundMark x1="6430" y1="78942" x2="30626" y2="81376"/>
                        <a14:foregroundMark x1="49915" y1="48677" x2="56684" y2="65926"/>
                        <a14:foregroundMark x1="58714" y1="44762" x2="63113" y2="62963"/>
                        <a14:foregroundMark x1="62098" y1="49312" x2="69882" y2="59577"/>
                        <a14:foregroundMark x1="75635" y1="39577" x2="52453" y2="52063"/>
                        <a14:foregroundMark x1="77496" y1="45397" x2="47547" y2="53228"/>
                        <a14:foregroundMark x1="62606" y1="50476" x2="51438" y2="66561"/>
                        <a14:foregroundMark x1="48054" y1="55661" x2="40778" y2="92275"/>
                        <a14:foregroundMark x1="24365" y1="65291" x2="19966" y2="76190"/>
                        <a14:foregroundMark x1="21827" y1="66878" x2="11675" y2="99894"/>
                        <a14:foregroundMark x1="13706" y1="79577" x2="8799" y2="99577"/>
                        <a14:foregroundMark x1="45685" y1="64127" x2="32995" y2="96825"/>
                        <a14:foregroundMark x1="22843" y1="71111" x2="41286" y2="99894"/>
                        <a14:foregroundMark x1="27242" y1="78942" x2="34010" y2="94709"/>
                        <a14:foregroundMark x1="39255" y1="57778" x2="33503" y2="82328"/>
                        <a14:foregroundMark x1="54822" y1="51429" x2="46531" y2="83810"/>
                        <a14:foregroundMark x1="60575" y1="61693" x2="63959" y2="90159"/>
                        <a14:foregroundMark x1="72250" y1="56508" x2="94078" y2="99577"/>
                        <a14:foregroundMark x1="69374" y1="54709" x2="74619" y2="56825"/>
                        <a14:foregroundMark x1="73773" y1="56825" x2="90186" y2="72910"/>
                        <a14:foregroundMark x1="90186" y1="72910" x2="69374" y2="80741"/>
                        <a14:foregroundMark x1="68359" y1="69312" x2="72758" y2="98307"/>
                        <a14:foregroundMark x1="73266" y1="81058" x2="83926" y2="98624"/>
                        <a14:foregroundMark x1="64467" y1="77143" x2="65482" y2="97143"/>
                        <a14:foregroundMark x1="51438" y1="75026" x2="60575" y2="97989"/>
                        <a14:foregroundMark x1="55330" y1="72275" x2="49915" y2="97778"/>
                        <a14:foregroundMark x1="49069" y1="82540" x2="49069" y2="97143"/>
                        <a14:foregroundMark x1="38748" y1="78942" x2="38409" y2="97460"/>
                        <a14:foregroundMark x1="78003" y1="74709" x2="95431" y2="98942"/>
                        <a14:foregroundMark x1="84264" y1="76508" x2="93063" y2="95344"/>
                        <a14:foregroundMark x1="49915" y1="63175" x2="32487" y2="93757"/>
                        <a14:foregroundMark x1="26227" y1="72593" x2="25212" y2="97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61"/>
          <a:stretch/>
        </p:blipFill>
        <p:spPr bwMode="auto">
          <a:xfrm>
            <a:off x="5022863" y="4293096"/>
            <a:ext cx="1872208" cy="163446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99831" y="6032874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小琳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3095954" y="5990531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小聰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395749" y="5981792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偉明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504965" y="5990531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/>
              <a:t>嘉嘉</a:t>
            </a:r>
          </a:p>
        </p:txBody>
      </p:sp>
      <p:pic>
        <p:nvPicPr>
          <p:cNvPr id="55" name="Picture 7" descr="P:\HildaMa\Share\to vera\kaka_jp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" b="100000" l="7276" r="99154">
                        <a14:foregroundMark x1="46531" y1="37998" x2="65821" y2="38581"/>
                        <a14:foregroundMark x1="45685" y1="47716" x2="53976" y2="5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-1524" r="4502" b="57330"/>
          <a:stretch/>
        </p:blipFill>
        <p:spPr bwMode="auto">
          <a:xfrm>
            <a:off x="7228948" y="4287977"/>
            <a:ext cx="1735540" cy="163958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838200"/>
            <a:ext cx="53340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小琳的故事</a:t>
            </a:r>
          </a:p>
        </p:txBody>
      </p:sp>
      <p:pic>
        <p:nvPicPr>
          <p:cNvPr id="7171" name="Picture 2056" descr="P:\HildaMa\Share\to vera\siu la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100000" l="3892" r="97293">
                        <a14:foregroundMark x1="34349" y1="51458" x2="38748" y2="58892"/>
                        <a14:foregroundMark x1="36548" y1="51020" x2="40440" y2="59475"/>
                        <a14:foregroundMark x1="52961" y1="47668" x2="54484" y2="56997"/>
                        <a14:foregroundMark x1="57360" y1="45918" x2="51607" y2="57434"/>
                        <a14:foregroundMark x1="39255" y1="73615" x2="39425" y2="94169"/>
                        <a14:foregroundMark x1="44670" y1="73469" x2="63283" y2="87172"/>
                        <a14:foregroundMark x1="63113" y1="89359" x2="39932" y2="82362"/>
                        <a14:foregroundMark x1="33333" y1="76676" x2="36548" y2="83236"/>
                        <a14:foregroundMark x1="32657" y1="98397" x2="48393" y2="96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4288"/>
            <a:ext cx="3456384" cy="40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59724" y="4122090"/>
            <a:ext cx="496855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zh-TW" altLang="en-US" sz="2800" dirty="0" smtClean="0"/>
              <a:t>       每逢與</a:t>
            </a:r>
            <a:r>
              <a:rPr lang="zh-TW" altLang="en-US" sz="2800" dirty="0"/>
              <a:t>家人到超級市場買東西時</a:t>
            </a:r>
            <a:r>
              <a:rPr lang="zh-TW" altLang="en-US" sz="2800" dirty="0" smtClean="0"/>
              <a:t>，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都會</a:t>
            </a:r>
            <a:r>
              <a:rPr lang="zh-TW" altLang="en-US" sz="2800" dirty="0"/>
              <a:t>嚷著</a:t>
            </a:r>
            <a:r>
              <a:rPr lang="zh-TW" altLang="en-US" sz="2800" dirty="0" smtClean="0"/>
              <a:t>家人買</a:t>
            </a:r>
            <a:r>
              <a:rPr lang="zh-TW" altLang="en-US" sz="2800" dirty="0"/>
              <a:t>大量糖果</a:t>
            </a:r>
            <a:r>
              <a:rPr lang="zh-TW" altLang="en-US" sz="2800" dirty="0" smtClean="0"/>
              <a:t>和朱古力給</a:t>
            </a:r>
            <a:r>
              <a:rPr lang="zh-TW" altLang="en-US" sz="2800" dirty="0"/>
              <a:t>她。</a:t>
            </a:r>
          </a:p>
        </p:txBody>
      </p:sp>
      <p:sp>
        <p:nvSpPr>
          <p:cNvPr id="717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4192072" cy="1944216"/>
          </a:xfrm>
        </p:spPr>
        <p:txBody>
          <a:bodyPr/>
          <a:lstStyle/>
          <a:p>
            <a:pPr marL="0" indent="0" algn="r" eaLnBrk="1" hangingPunct="1">
              <a:lnSpc>
                <a:spcPct val="130000"/>
              </a:lnSpc>
              <a:buNone/>
            </a:pPr>
            <a:r>
              <a:rPr lang="zh-TW" altLang="en-US" sz="2800" dirty="0" smtClean="0"/>
              <a:t>       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家中有很多不同款式的糖果和朱古力，因為這些零食是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的最愛。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2201" r="3538" b="6951"/>
          <a:stretch/>
        </p:blipFill>
        <p:spPr>
          <a:xfrm>
            <a:off x="6120188" y="1823088"/>
            <a:ext cx="3023812" cy="204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052736"/>
            <a:ext cx="7920880" cy="2345432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   到小息，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會以糖果作為零食。放學回家後，她喜歡一邊吃朱古力，一邊喝果汁。晚上經常沒有刷牙便睡覺。久而久之，家人發現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出現蛀牙問題，圖中的牙齒是屬於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的。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838575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5049414" y="5894388"/>
            <a:ext cx="3479036" cy="51911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u="sng" dirty="0">
                <a:solidFill>
                  <a:schemeClr val="bg1"/>
                </a:solidFill>
              </a:rPr>
              <a:t> </a:t>
            </a:r>
            <a:r>
              <a:rPr lang="zh-TW" altLang="en-US" sz="2800" u="sng" dirty="0">
                <a:solidFill>
                  <a:schemeClr val="bg1"/>
                </a:solidFill>
              </a:rPr>
              <a:t>小琳</a:t>
            </a:r>
            <a:r>
              <a:rPr lang="zh-TW" altLang="en-US" sz="2800" dirty="0">
                <a:solidFill>
                  <a:schemeClr val="bg1"/>
                </a:solidFill>
              </a:rPr>
              <a:t>有偏食問題嗎？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0" r="100000">
                        <a14:foregroundMark x1="12857" y1="16835" x2="72857" y2="30640"/>
                        <a14:foregroundMark x1="53673" y1="32997" x2="89796" y2="15152"/>
                        <a14:foregroundMark x1="91020" y1="26936" x2="8571" y2="26936"/>
                        <a14:foregroundMark x1="8163" y1="29966" x2="94898" y2="29293"/>
                        <a14:foregroundMark x1="94286" y1="32997" x2="4898" y2="32997"/>
                        <a14:foregroundMark x1="4898" y1="40067" x2="93878" y2="39394"/>
                        <a14:foregroundMark x1="96327" y1="46128" x2="6735" y2="42424"/>
                        <a14:foregroundMark x1="4286" y1="53199" x2="96327" y2="50842"/>
                        <a14:foregroundMark x1="94898" y1="56229" x2="3469" y2="56229"/>
                        <a14:foregroundMark x1="4898" y1="62290" x2="93061" y2="60943"/>
                        <a14:foregroundMark x1="95714" y1="64646" x2="8163" y2="63300"/>
                        <a14:foregroundMark x1="5714" y1="68687" x2="97755" y2="71044"/>
                        <a14:foregroundMark x1="95306" y1="77104" x2="4286" y2="77104"/>
                        <a14:foregroundMark x1="4286" y1="80135" x2="89796" y2="83165"/>
                        <a14:foregroundMark x1="75102" y1="87879" x2="19388" y2="8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99" y="4063044"/>
            <a:ext cx="2685030" cy="16274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8" y="3299359"/>
            <a:ext cx="3212057" cy="292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  <p:bldP spid="1740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81664" cy="4114800"/>
          </a:xfrm>
        </p:spPr>
        <p:txBody>
          <a:bodyPr/>
          <a:lstStyle/>
          <a:p>
            <a:pPr eaLnBrk="1" hangingPunct="1"/>
            <a:r>
              <a:rPr lang="zh-TW" altLang="en-US" u="sng" dirty="0" smtClean="0"/>
              <a:t>小琳</a:t>
            </a:r>
            <a:r>
              <a:rPr lang="zh-TW" altLang="en-US" dirty="0" smtClean="0"/>
              <a:t>喜歡吃糖果和朱古力，這些食物不但糖分高，而且容易黏附在牙齒表面，導致蛀牙。</a:t>
            </a:r>
          </a:p>
          <a:p>
            <a:pPr eaLnBrk="1" hangingPunct="1"/>
            <a:r>
              <a:rPr lang="zh-TW" altLang="en-US" u="sng" dirty="0" smtClean="0"/>
              <a:t>小琳</a:t>
            </a:r>
            <a:r>
              <a:rPr lang="zh-TW" altLang="en-US" dirty="0" smtClean="0"/>
              <a:t>的飲食金字塔</a:t>
            </a:r>
            <a:r>
              <a:rPr lang="en-US" altLang="zh-TW" dirty="0" smtClean="0"/>
              <a:t>︰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  <p:grpSp>
        <p:nvGrpSpPr>
          <p:cNvPr id="9219" name="Group 22"/>
          <p:cNvGrpSpPr>
            <a:grpSpLocks/>
          </p:cNvGrpSpPr>
          <p:nvPr/>
        </p:nvGrpSpPr>
        <p:grpSpPr bwMode="auto">
          <a:xfrm>
            <a:off x="3714080" y="2706960"/>
            <a:ext cx="4038600" cy="3962400"/>
            <a:chOff x="3072" y="1728"/>
            <a:chExt cx="2544" cy="2496"/>
          </a:xfrm>
        </p:grpSpPr>
        <p:sp>
          <p:nvSpPr>
            <p:cNvPr id="9226" name="AutoShape 16"/>
            <p:cNvSpPr>
              <a:spLocks noChangeArrowheads="1"/>
            </p:cNvSpPr>
            <p:nvPr/>
          </p:nvSpPr>
          <p:spPr bwMode="auto">
            <a:xfrm rot="310054">
              <a:off x="3648" y="1728"/>
              <a:ext cx="1776" cy="998"/>
            </a:xfrm>
            <a:prstGeom prst="triangle">
              <a:avLst>
                <a:gd name="adj" fmla="val 49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sp>
          <p:nvSpPr>
            <p:cNvPr id="9227" name="AutoShape 12"/>
            <p:cNvSpPr>
              <a:spLocks noChangeArrowheads="1"/>
            </p:cNvSpPr>
            <p:nvPr/>
          </p:nvSpPr>
          <p:spPr bwMode="auto">
            <a:xfrm rot="-305174">
              <a:off x="3696" y="2832"/>
              <a:ext cx="768" cy="384"/>
            </a:xfrm>
            <a:prstGeom prst="parallelogram">
              <a:avLst>
                <a:gd name="adj" fmla="val 7813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2800">
                <a:solidFill>
                  <a:schemeClr val="bg1"/>
                </a:solidFill>
              </a:endParaRPr>
            </a:p>
          </p:txBody>
        </p:sp>
        <p:sp>
          <p:nvSpPr>
            <p:cNvPr id="9228" name="AutoShape 13"/>
            <p:cNvSpPr>
              <a:spLocks noChangeArrowheads="1"/>
            </p:cNvSpPr>
            <p:nvPr/>
          </p:nvSpPr>
          <p:spPr bwMode="auto">
            <a:xfrm rot="10616522">
              <a:off x="4416" y="3312"/>
              <a:ext cx="912" cy="384"/>
            </a:xfrm>
            <a:custGeom>
              <a:avLst/>
              <a:gdLst>
                <a:gd name="T0" fmla="*/ 33 w 21600"/>
                <a:gd name="T1" fmla="*/ 3 h 21600"/>
                <a:gd name="T2" fmla="*/ 19 w 21600"/>
                <a:gd name="T3" fmla="*/ 7 h 21600"/>
                <a:gd name="T4" fmla="*/ 5 w 21600"/>
                <a:gd name="T5" fmla="*/ 3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1 w 21600"/>
                <a:gd name="T13" fmla="*/ 4725 h 21600"/>
                <a:gd name="T14" fmla="*/ 16839 w 21600"/>
                <a:gd name="T15" fmla="*/ 16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97" y="21600"/>
                  </a:lnTo>
                  <a:lnTo>
                    <a:pt x="157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9229" name="AutoShape 14"/>
            <p:cNvSpPr>
              <a:spLocks noChangeArrowheads="1"/>
            </p:cNvSpPr>
            <p:nvPr/>
          </p:nvSpPr>
          <p:spPr bwMode="auto">
            <a:xfrm rot="282137">
              <a:off x="3312" y="3264"/>
              <a:ext cx="1200" cy="384"/>
            </a:xfrm>
            <a:prstGeom prst="parallelogram">
              <a:avLst>
                <a:gd name="adj" fmla="val 6770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zh-HK" sz="3600">
                <a:solidFill>
                  <a:schemeClr val="bg1"/>
                </a:solidFill>
              </a:endParaRPr>
            </a:p>
          </p:txBody>
        </p:sp>
        <p:sp>
          <p:nvSpPr>
            <p:cNvPr id="9230" name="AutoShape 15"/>
            <p:cNvSpPr>
              <a:spLocks noChangeArrowheads="1"/>
            </p:cNvSpPr>
            <p:nvPr/>
          </p:nvSpPr>
          <p:spPr bwMode="auto">
            <a:xfrm rot="10723943">
              <a:off x="3072" y="3744"/>
              <a:ext cx="2544" cy="480"/>
            </a:xfrm>
            <a:custGeom>
              <a:avLst/>
              <a:gdLst>
                <a:gd name="T0" fmla="*/ 283 w 21600"/>
                <a:gd name="T1" fmla="*/ 5 h 21600"/>
                <a:gd name="T2" fmla="*/ 150 w 21600"/>
                <a:gd name="T3" fmla="*/ 11 h 21600"/>
                <a:gd name="T4" fmla="*/ 17 w 21600"/>
                <a:gd name="T5" fmla="*/ 5 h 21600"/>
                <a:gd name="T6" fmla="*/ 1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23 w 21600"/>
                <a:gd name="T13" fmla="*/ 3015 h 21600"/>
                <a:gd name="T14" fmla="*/ 18577 w 21600"/>
                <a:gd name="T15" fmla="*/ 185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48" y="21600"/>
                  </a:lnTo>
                  <a:lnTo>
                    <a:pt x="191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sp>
          <p:nvSpPr>
            <p:cNvPr id="9231" name="AutoShape 17"/>
            <p:cNvSpPr>
              <a:spLocks noChangeArrowheads="1"/>
            </p:cNvSpPr>
            <p:nvPr/>
          </p:nvSpPr>
          <p:spPr bwMode="auto">
            <a:xfrm rot="-10282082">
              <a:off x="4320" y="2832"/>
              <a:ext cx="816" cy="384"/>
            </a:xfrm>
            <a:custGeom>
              <a:avLst/>
              <a:gdLst>
                <a:gd name="T0" fmla="*/ 25 w 21600"/>
                <a:gd name="T1" fmla="*/ 3 h 21600"/>
                <a:gd name="T2" fmla="*/ 15 w 21600"/>
                <a:gd name="T3" fmla="*/ 7 h 21600"/>
                <a:gd name="T4" fmla="*/ 5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38 w 21600"/>
                <a:gd name="T13" fmla="*/ 5625 h 21600"/>
                <a:gd name="T14" fmla="*/ 15988 w 21600"/>
                <a:gd name="T15" fmla="*/ 15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9" y="21600"/>
                  </a:lnTo>
                  <a:lnTo>
                    <a:pt x="139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HK" altLang="en-US"/>
            </a:p>
          </p:txBody>
        </p:sp>
        <p:pic>
          <p:nvPicPr>
            <p:cNvPr id="9232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07"/>
              <a:ext cx="72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3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73"/>
              <a:ext cx="480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0" name="文字方塊 1"/>
          <p:cNvSpPr txBox="1">
            <a:spLocks noChangeArrowheads="1"/>
          </p:cNvSpPr>
          <p:nvPr/>
        </p:nvSpPr>
        <p:spPr bwMode="auto">
          <a:xfrm>
            <a:off x="2123728" y="6063679"/>
            <a:ext cx="223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穀物類</a:t>
            </a:r>
            <a:endParaRPr lang="zh-HK" altLang="en-US" dirty="0"/>
          </a:p>
        </p:txBody>
      </p:sp>
      <p:sp>
        <p:nvSpPr>
          <p:cNvPr id="9221" name="文字方塊 12"/>
          <p:cNvSpPr txBox="1">
            <a:spLocks noChangeArrowheads="1"/>
          </p:cNvSpPr>
          <p:nvPr/>
        </p:nvSpPr>
        <p:spPr bwMode="auto">
          <a:xfrm>
            <a:off x="2411760" y="5271294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蔬菜類</a:t>
            </a:r>
            <a:endParaRPr lang="zh-HK" altLang="en-US" dirty="0"/>
          </a:p>
        </p:txBody>
      </p:sp>
      <p:sp>
        <p:nvSpPr>
          <p:cNvPr id="9222" name="文字方塊 13"/>
          <p:cNvSpPr txBox="1">
            <a:spLocks noChangeArrowheads="1"/>
          </p:cNvSpPr>
          <p:nvPr/>
        </p:nvSpPr>
        <p:spPr bwMode="auto">
          <a:xfrm>
            <a:off x="3244180" y="4489722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奶品類</a:t>
            </a:r>
            <a:endParaRPr lang="zh-HK" altLang="en-US" dirty="0"/>
          </a:p>
        </p:txBody>
      </p:sp>
      <p:sp>
        <p:nvSpPr>
          <p:cNvPr id="9223" name="文字方塊 14"/>
          <p:cNvSpPr txBox="1">
            <a:spLocks noChangeArrowheads="1"/>
          </p:cNvSpPr>
          <p:nvPr/>
        </p:nvSpPr>
        <p:spPr bwMode="auto">
          <a:xfrm>
            <a:off x="7041455" y="3083623"/>
            <a:ext cx="1157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油、鹽、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糖類</a:t>
            </a:r>
            <a:endParaRPr lang="zh-HK" altLang="en-US" dirty="0"/>
          </a:p>
        </p:txBody>
      </p:sp>
      <p:sp>
        <p:nvSpPr>
          <p:cNvPr id="9224" name="文字方塊 15"/>
          <p:cNvSpPr txBox="1">
            <a:spLocks noChangeArrowheads="1"/>
          </p:cNvSpPr>
          <p:nvPr/>
        </p:nvSpPr>
        <p:spPr bwMode="auto">
          <a:xfrm>
            <a:off x="7090097" y="4370660"/>
            <a:ext cx="173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肉</a:t>
            </a:r>
            <a:r>
              <a:rPr lang="zh-TW" altLang="en-US" dirty="0" smtClean="0"/>
              <a:t>、魚、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蛋及代替品</a:t>
            </a:r>
            <a:endParaRPr lang="zh-HK" altLang="en-US" dirty="0"/>
          </a:p>
        </p:txBody>
      </p:sp>
      <p:sp>
        <p:nvSpPr>
          <p:cNvPr id="9225" name="文字方塊 16"/>
          <p:cNvSpPr txBox="1">
            <a:spLocks noChangeArrowheads="1"/>
          </p:cNvSpPr>
          <p:nvPr/>
        </p:nvSpPr>
        <p:spPr bwMode="auto">
          <a:xfrm>
            <a:off x="6916068" y="5288235"/>
            <a:ext cx="173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水果類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420888"/>
            <a:ext cx="7688619" cy="2267148"/>
          </a:xfrm>
        </p:spPr>
        <p:txBody>
          <a:bodyPr/>
          <a:lstStyle/>
          <a:p>
            <a:pPr marL="384175" indent="-384175" eaLnBrk="1" hangingPunct="1">
              <a:spcBef>
                <a:spcPts val="600"/>
              </a:spcBef>
            </a:pPr>
            <a:r>
              <a:rPr lang="zh-TW" altLang="en-US" dirty="0" smtClean="0"/>
              <a:t>我們要改善吃糖果和朱古力的問題。</a:t>
            </a:r>
          </a:p>
          <a:p>
            <a:pPr marL="384175" indent="-384175" eaLnBrk="1" hangingPunct="1">
              <a:spcBef>
                <a:spcPts val="600"/>
              </a:spcBef>
            </a:pPr>
            <a:r>
              <a:rPr lang="zh-TW" altLang="en-US" dirty="0" smtClean="0"/>
              <a:t>每天早上、睡前及在正餐後許可的情況下徹底清潔牙齒。</a:t>
            </a:r>
            <a:endParaRPr lang="en-US" altLang="zh-TW" dirty="0" smtClean="0"/>
          </a:p>
          <a:p>
            <a:pPr marL="384175" indent="-384175" eaLnBrk="1" hangingPunct="1">
              <a:spcBef>
                <a:spcPts val="600"/>
              </a:spcBef>
            </a:pPr>
            <a:r>
              <a:rPr lang="zh-TW" altLang="en-US" dirty="0" smtClean="0"/>
              <a:t>學習用牙線清潔牙齒鄰邊。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43070" y="945826"/>
            <a:ext cx="7898789" cy="1189252"/>
            <a:chOff x="843070" y="945826"/>
            <a:chExt cx="7898789" cy="1189252"/>
          </a:xfrm>
        </p:grpSpPr>
        <p:sp>
          <p:nvSpPr>
            <p:cNvPr id="6" name="矩形 7"/>
            <p:cNvSpPr>
              <a:spLocks noChangeArrowheads="1"/>
            </p:cNvSpPr>
            <p:nvPr/>
          </p:nvSpPr>
          <p:spPr bwMode="auto">
            <a:xfrm rot="615358">
              <a:off x="2586452" y="991656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rgbClr val="FF9900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</a:t>
              </a:r>
              <a:endParaRPr lang="zh-HK" altLang="en-US" sz="66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8"/>
            <p:cNvSpPr>
              <a:spLocks noChangeArrowheads="1"/>
            </p:cNvSpPr>
            <p:nvPr/>
          </p:nvSpPr>
          <p:spPr bwMode="auto">
            <a:xfrm rot="20751981">
              <a:off x="3467537" y="945826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rgbClr val="CC66FF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康</a:t>
              </a:r>
              <a:endParaRPr lang="zh-HK" altLang="en-US" sz="6600" b="1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5"/>
            <p:cNvSpPr>
              <a:spLocks noChangeArrowheads="1"/>
            </p:cNvSpPr>
            <p:nvPr/>
          </p:nvSpPr>
          <p:spPr bwMode="auto">
            <a:xfrm rot="334861">
              <a:off x="1671107" y="1010170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rgbClr val="99CC00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齒</a:t>
              </a:r>
              <a:endParaRPr lang="zh-HK" altLang="en-US" sz="6600" b="1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 rot="334861">
              <a:off x="4983475" y="956231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rgbClr val="00B0F0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伴</a:t>
              </a:r>
              <a:endParaRPr lang="zh-HK" altLang="en-US" sz="66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6"/>
            <p:cNvSpPr>
              <a:spLocks noChangeArrowheads="1"/>
            </p:cNvSpPr>
            <p:nvPr/>
          </p:nvSpPr>
          <p:spPr bwMode="auto">
            <a:xfrm rot="21288933">
              <a:off x="843070" y="999785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 smtClean="0">
                  <a:solidFill>
                    <a:srgbClr val="FF9999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牙</a:t>
              </a:r>
              <a:endParaRPr lang="zh-HK" altLang="en-US" sz="66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 rot="20751981">
              <a:off x="5869548" y="1000198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chemeClr val="accent6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</a:t>
              </a:r>
              <a:endParaRPr lang="zh-HK" alt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 rot="334861">
              <a:off x="6826038" y="1027082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endParaRPr lang="zh-HK" altLang="en-US" sz="6600" b="1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/>
          </p:nvSpPr>
          <p:spPr bwMode="auto">
            <a:xfrm rot="21288933">
              <a:off x="7710808" y="980542"/>
              <a:ext cx="103105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sz="6600" b="1" dirty="0" smtClean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</a:t>
              </a:r>
              <a:endParaRPr lang="zh-HK" altLang="en-US" sz="6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505" r="2369" b="2886"/>
          <a:stretch/>
        </p:blipFill>
        <p:spPr>
          <a:xfrm>
            <a:off x="6825320" y="4793606"/>
            <a:ext cx="2088232" cy="18272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54" y="4941168"/>
            <a:ext cx="2887804" cy="1679641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144353" y="4907185"/>
            <a:ext cx="2465061" cy="1849068"/>
            <a:chOff x="1000337" y="4907185"/>
            <a:chExt cx="2465061" cy="18490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337" y="4907185"/>
              <a:ext cx="2465061" cy="1681415"/>
            </a:xfrm>
            <a:prstGeom prst="rect">
              <a:avLst/>
            </a:prstGeom>
          </p:spPr>
        </p:pic>
        <p:sp>
          <p:nvSpPr>
            <p:cNvPr id="15" name="乘號 14"/>
            <p:cNvSpPr/>
            <p:nvPr/>
          </p:nvSpPr>
          <p:spPr bwMode="auto">
            <a:xfrm>
              <a:off x="1236496" y="4907185"/>
              <a:ext cx="1946280" cy="1849068"/>
            </a:xfrm>
            <a:prstGeom prst="mathMultiply">
              <a:avLst>
                <a:gd name="adj1" fmla="val 12345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P:\HildaMa\Share\to vera\bo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" b="96495" l="1692" r="100000">
                        <a14:foregroundMark x1="36887" y1="30120" x2="40440" y2="34721"/>
                        <a14:foregroundMark x1="40102" y1="27820" x2="41117" y2="33187"/>
                        <a14:foregroundMark x1="51438" y1="36364" x2="47547" y2="44797"/>
                        <a14:foregroundMark x1="34010" y1="59036" x2="65990" y2="53122"/>
                        <a14:foregroundMark x1="67682" y1="55422" x2="36210" y2="55641"/>
                        <a14:foregroundMark x1="42978" y1="49945" x2="41794" y2="56079"/>
                        <a14:foregroundMark x1="50085" y1="49179" x2="63452" y2="55203"/>
                        <a14:foregroundMark x1="62098" y1="56736" x2="57530" y2="69660"/>
                        <a14:foregroundMark x1="52453" y1="57722" x2="51777" y2="69222"/>
                        <a14:foregroundMark x1="47547" y1="56517" x2="44670" y2="7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7891"/>
            <a:ext cx="3079727" cy="47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44958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小聰的故事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1588434"/>
            <a:ext cx="4694954" cy="2560646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zh-TW" altLang="en-US" sz="2800" dirty="0" smtClean="0"/>
              <a:t>       </a:t>
            </a:r>
            <a:r>
              <a:rPr lang="zh-TW" altLang="en-US" sz="2800" u="sng" dirty="0" smtClean="0"/>
              <a:t>小聰</a:t>
            </a:r>
            <a:r>
              <a:rPr lang="zh-TW" altLang="en-US" sz="2800" dirty="0" smtClean="0"/>
              <a:t>是</a:t>
            </a:r>
            <a:r>
              <a:rPr lang="zh-TW" altLang="en-US" sz="2800" u="sng" dirty="0" smtClean="0"/>
              <a:t>小琳</a:t>
            </a:r>
            <a:r>
              <a:rPr lang="zh-TW" altLang="en-US" sz="2800" dirty="0" smtClean="0"/>
              <a:t>的同學，也喜歡吃糖果，而且他也喜歡其他零食，包括薯片和薯條。不過，</a:t>
            </a:r>
            <a:r>
              <a:rPr lang="zh-TW" altLang="en-US" sz="2800" u="sng" dirty="0" smtClean="0"/>
              <a:t>小聰</a:t>
            </a:r>
            <a:r>
              <a:rPr lang="zh-TW" altLang="en-US" sz="2800" dirty="0" smtClean="0"/>
              <a:t>卻因為常常吃零食</a:t>
            </a:r>
            <a:r>
              <a:rPr lang="zh-TW" altLang="en-US" sz="2800" dirty="0"/>
              <a:t>，導致沒有</a:t>
            </a:r>
            <a:r>
              <a:rPr lang="zh-TW" altLang="en-US" sz="2800" dirty="0" smtClean="0"/>
              <a:t>胃口吃</a:t>
            </a:r>
            <a:r>
              <a:rPr lang="zh-TW" altLang="en-US" sz="2800" dirty="0" smtClean="0"/>
              <a:t>正餐。</a:t>
            </a:r>
            <a:endParaRPr lang="en-US" altLang="zh-TW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0581" y="4221088"/>
            <a:ext cx="4608512" cy="18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zh-TW" altLang="en-US" sz="2800" kern="0" dirty="0" smtClean="0"/>
              <a:t>      他每餐吃的分量很少，碗裏的飯、菜和肉類往往吃不完。家人吃水果的時候，</a:t>
            </a:r>
            <a:r>
              <a:rPr lang="zh-TW" altLang="en-US" sz="2800" u="sng" dirty="0" smtClean="0"/>
              <a:t>小聰</a:t>
            </a:r>
            <a:r>
              <a:rPr lang="zh-TW" altLang="en-US" sz="2800" kern="0" dirty="0" smtClean="0"/>
              <a:t>也偶爾嚐一點點，有時也會喝牛奶。</a:t>
            </a:r>
            <a:endParaRPr lang="en-US" altLang="zh-TW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1052736"/>
            <a:ext cx="7776864" cy="16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z="2800" kern="0" dirty="0" smtClean="0"/>
              <a:t>      </a:t>
            </a:r>
            <a:r>
              <a:rPr lang="zh-TW" altLang="en-US" sz="2800" u="sng" kern="0" dirty="0" smtClean="0"/>
              <a:t>小聰</a:t>
            </a:r>
            <a:r>
              <a:rPr lang="zh-TW" altLang="en-US" sz="2800" kern="0" dirty="0" smtClean="0"/>
              <a:t>的媽媽為了哄他吃飯而費盡心思，因為他吃得又慢又少，又認為大人所吃的飯菜味道不好，他父母也曾為</a:t>
            </a:r>
            <a:r>
              <a:rPr lang="zh-TW" altLang="en-US" sz="2800" u="sng" kern="0" dirty="0" smtClean="0"/>
              <a:t>小聰</a:t>
            </a:r>
            <a:r>
              <a:rPr lang="zh-TW" altLang="en-US" sz="2800" kern="0" dirty="0" smtClean="0"/>
              <a:t>不肯吃飯的問題而爭執。</a:t>
            </a:r>
            <a:endParaRPr lang="en-US" altLang="zh-TW" sz="2800" kern="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731322" cy="4104456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 bwMode="auto">
          <a:xfrm>
            <a:off x="6824511" y="3384376"/>
            <a:ext cx="1721686" cy="1978079"/>
          </a:xfrm>
          <a:prstGeom prst="wedgeRectCallout">
            <a:avLst>
              <a:gd name="adj1" fmla="val -85933"/>
              <a:gd name="adj2" fmla="val 11958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要為</a:t>
            </a:r>
            <a:r>
              <a:rPr kumimoji="1" lang="zh-TW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endParaRPr kumimoji="1" lang="en-US" altLang="zh-TW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另外多煮一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味餸，又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要再切細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一點。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971600" y="3427885"/>
            <a:ext cx="1721686" cy="1978079"/>
          </a:xfrm>
          <a:prstGeom prst="wedgeRectCallout">
            <a:avLst>
              <a:gd name="adj1" fmla="val 81326"/>
              <a:gd name="adj2" fmla="val -12880"/>
            </a:avLst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是小孩子，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再不肯吃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就讓他捱餓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一晚吧！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676103" y="5894387"/>
            <a:ext cx="3455866" cy="51911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800" u="sng" dirty="0">
                <a:solidFill>
                  <a:schemeClr val="bg1"/>
                </a:solidFill>
              </a:rPr>
              <a:t> </a:t>
            </a:r>
            <a:r>
              <a:rPr lang="zh-TW" altLang="en-US" sz="2800" u="sng" dirty="0">
                <a:solidFill>
                  <a:schemeClr val="bg1"/>
                </a:solidFill>
              </a:rPr>
              <a:t>小聰</a:t>
            </a:r>
            <a:r>
              <a:rPr lang="zh-TW" altLang="en-US" sz="2800" dirty="0">
                <a:solidFill>
                  <a:schemeClr val="bg1"/>
                </a:solidFill>
              </a:rPr>
              <a:t>有</a:t>
            </a:r>
            <a:r>
              <a:rPr lang="zh-TW" altLang="en-US" sz="2800" dirty="0" smtClean="0">
                <a:solidFill>
                  <a:schemeClr val="bg1"/>
                </a:solidFill>
              </a:rPr>
              <a:t>偏食問題</a:t>
            </a:r>
            <a:r>
              <a:rPr lang="zh-TW" altLang="en-US" sz="2800" dirty="0">
                <a:solidFill>
                  <a:schemeClr val="bg1"/>
                </a:solidFill>
              </a:rPr>
              <a:t>嗎？</a:t>
            </a:r>
          </a:p>
        </p:txBody>
      </p:sp>
    </p:spTree>
    <p:extLst>
      <p:ext uri="{BB962C8B-B14F-4D97-AF65-F5344CB8AC3E}">
        <p14:creationId xmlns:p14="http://schemas.microsoft.com/office/powerpoint/2010/main" val="27023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4499</TotalTime>
  <Words>1533</Words>
  <Application>Microsoft Office PowerPoint</Application>
  <PresentationFormat>如螢幕大小 (4:3)</PresentationFormat>
  <Paragraphs>138</Paragraphs>
  <Slides>19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標楷體</vt:lpstr>
      <vt:lpstr>Times New Roman</vt:lpstr>
      <vt:lpstr>Wingdings</vt:lpstr>
      <vt:lpstr>Nature</vt:lpstr>
      <vt:lpstr>PowerPoint 簡報</vt:lpstr>
      <vt:lpstr>PowerPoint 簡報</vt:lpstr>
      <vt:lpstr>PowerPoint 簡報</vt:lpstr>
      <vt:lpstr>小琳的故事</vt:lpstr>
      <vt:lpstr>PowerPoint 簡報</vt:lpstr>
      <vt:lpstr>PowerPoint 簡報</vt:lpstr>
      <vt:lpstr>PowerPoint 簡報</vt:lpstr>
      <vt:lpstr>小聰的故事</vt:lpstr>
      <vt:lpstr>PowerPoint 簡報</vt:lpstr>
      <vt:lpstr>PowerPoint 簡報</vt:lpstr>
      <vt:lpstr>偉明的故事</vt:lpstr>
      <vt:lpstr>PowerPoint 簡報</vt:lpstr>
      <vt:lpstr>PowerPoint 簡報</vt:lpstr>
      <vt:lpstr>嘉嘉的故事</vt:lpstr>
      <vt:lpstr>PowerPoint 簡報</vt:lpstr>
      <vt:lpstr>PowerPoint 簡報</vt:lpstr>
      <vt:lpstr>PowerPoint 簡報</vt:lpstr>
      <vt:lpstr>PowerPoint 簡報</vt:lpstr>
      <vt:lpstr>健康小子的立志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582</cp:revision>
  <dcterms:created xsi:type="dcterms:W3CDTF">2002-06-20T05:01:11Z</dcterms:created>
  <dcterms:modified xsi:type="dcterms:W3CDTF">2018-10-11T10:04:06Z</dcterms:modified>
</cp:coreProperties>
</file>